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286" r:id="rId31"/>
    <p:sldId id="287" r:id="rId32"/>
    <p:sldId id="288" r:id="rId33"/>
    <p:sldId id="284" r:id="rId34"/>
    <p:sldId id="289" r:id="rId3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59" autoAdjust="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163B-7775-4B25-A94B-B1DEA63D19ED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EF019-118D-47C9-83B5-D55392F16F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4519E-13A5-49E7-B64E-15ECADEEBB84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33D2B-DB53-4761-B69F-A6C4C29020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935F-0A2C-467E-8F52-0BF56024EC98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D624-68C6-4740-85B7-745B663A7E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8225-830D-44D7-A74B-01C990DB7B8A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D6F9-647F-430F-8134-A1C5490694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F61B-A775-4F09-99CB-1559212DB193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DC7E-616A-493C-8B37-401414F7F9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BCAF-4B17-4790-825A-C4502CD7AF34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3E01-3432-4ADD-88AF-23A54BEF76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8D7E-9196-4B4A-A876-AC9670367D5F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489A-C960-45D0-A983-DB6F6F136C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9666-8081-4642-A34C-A305A96258CC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3B26-1634-4547-A7DF-0DBDC3FC86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A87-4D23-4FF5-889B-C70B70E4DBA5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4E94-B854-44F4-B4EC-CCDEDAF1D1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CD8C-D177-4D02-80CF-F8AEB7B1DFFE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FF8B7-859D-4F80-A444-9FAC5648E2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ADAD-6259-4179-9B5E-0742F25BC649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0F5BD-6803-4BA3-AD7F-10893FEAC7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A600A0-0948-47E8-A8BD-ED99CD3B5458}" type="datetimeFigureOut">
              <a:rPr lang="pl-PL"/>
              <a:pPr>
                <a:defRPr/>
              </a:pPr>
              <a:t>13.11.2024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0F5BC2-7773-4BDB-AD61-FF9A16D9A5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opr.cel.agh.edu.pl/moodle/mod/glossary/showentry.php?eid=342&amp;displayformat=dictionar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gopr.cel.agh.edu.pl/moodle/mod/glossary/showentry.php?eid=308&amp;displayformat=dictionary" TargetMode="External"/><Relationship Id="rId5" Type="http://schemas.openxmlformats.org/officeDocument/2006/relationships/hyperlink" Target="http://gopr.cel.agh.edu.pl/moodle/mod/glossary/showentry.php?eid=315&amp;displayformat=dictionary" TargetMode="External"/><Relationship Id="rId4" Type="http://schemas.openxmlformats.org/officeDocument/2006/relationships/hyperlink" Target="http://gopr.cel.agh.edu.pl/moodle/mod/glossary/showentry.php?eid=333&amp;displayformat=dictionary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1428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MAPY</a:t>
            </a:r>
            <a:endParaRPr lang="pl-PL" sz="4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2" name="Picture 5" descr="D:\sieciowy\emblemat gop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537075"/>
            <a:ext cx="1714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dtytuł 8"/>
          <p:cNvSpPr txBox="1">
            <a:spLocks/>
          </p:cNvSpPr>
          <p:nvPr/>
        </p:nvSpPr>
        <p:spPr>
          <a:xfrm>
            <a:off x="1371600" y="6357938"/>
            <a:ext cx="6400800" cy="5000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www.gopr-krynica.pl</a:t>
            </a:r>
            <a:endParaRPr lang="pl-P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 descr="http://gopr.cel.agh.edu.pl/moodle/pluginfile.php/1368/mod_lesson/page_contents/1523/POSZ_g_nav_5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7" name="AutoShape 9" descr="http://gopr.cel.agh.edu.pl/moodle/pluginfile.php/1368/mod_lesson/page_contents/1523/POSZ_g_nav_5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2" name="Picture 2" descr="Znalezione obrazy dla zapytania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1643050"/>
            <a:ext cx="3806159" cy="2928958"/>
          </a:xfrm>
          <a:prstGeom prst="rect">
            <a:avLst/>
          </a:prstGeom>
          <a:noFill/>
        </p:spPr>
      </p:pic>
      <p:sp>
        <p:nvSpPr>
          <p:cNvPr id="20484" name="AutoShape 4" descr="Znalezione obrazy dla zapytania star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486" name="AutoShape 6" descr="Znalezione obrazy dla zapytania stara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488" name="Picture 8" descr="http://alarte.pl/product_picture/frame_size/3932c9bce02c4ec120a073a8358c5f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47625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28736"/>
            <a:ext cx="77256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82120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7786742" cy="52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18455"/>
            <a:ext cx="7858179" cy="519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79368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32604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382393" cy="53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78224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78224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1619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mapa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Mapa -</a:t>
            </a:r>
            <a:r>
              <a:rPr lang="pl-PL" dirty="0" smtClean="0"/>
              <a:t>  pewien model rzeczywistości - dwuwymiarowy rysunek przedstawiającym zmniejszony i uogólniony obraz Ziemi. </a:t>
            </a:r>
          </a:p>
          <a:p>
            <a:r>
              <a:rPr lang="pl-PL" dirty="0" smtClean="0"/>
              <a:t>mapy się ją według określonych zasad, stosując przyjęte umowne środki graficzne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21774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1142984"/>
            <a:ext cx="84194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52619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863987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142984"/>
            <a:ext cx="863515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topograficzne</a:t>
            </a:r>
            <a:endParaRPr lang="pl-PL" dirty="0"/>
          </a:p>
        </p:txBody>
      </p:sp>
      <p:sp>
        <p:nvSpPr>
          <p:cNvPr id="19" name="Symbol zastępczy tekstu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punktowe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linowe</a:t>
            </a:r>
            <a:endParaRPr lang="pl-PL" dirty="0"/>
          </a:p>
        </p:txBody>
      </p:sp>
      <p:sp>
        <p:nvSpPr>
          <p:cNvPr id="38916" name="AutoShape 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8" name="AutoShape 6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0" name="AutoShape 8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2" name="AutoShape 10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4" name="AutoShape 12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6" name="AutoShape 1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8" name="AutoShape 2" descr="Znalezione obrazy dla zapytania znaki topograficzne punkt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0" name="AutoShape 4" descr="Znalezione obrazy dla zapytania znaki topograficzne punkt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2" name="AutoShape 6" descr="Znalezione obrazy dla zapytania znaki topograficzne punkt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5304" name="Picture 8" descr="https://sites.google.com/site/geodezyjnie2012/_/rsrc/1358165328055/mapy/znaki-topograficzne/punktow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3693680" cy="1714512"/>
          </a:xfrm>
          <a:prstGeom prst="rect">
            <a:avLst/>
          </a:prstGeom>
          <a:noFill/>
        </p:spPr>
      </p:pic>
      <p:pic>
        <p:nvPicPr>
          <p:cNvPr id="55306" name="Picture 10" descr="https://sites.google.com/site/geodezyjnie2012/_/rsrc/1358165493235/mapy/znaki-topograficzne/liniow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7" y="2428868"/>
            <a:ext cx="4107019" cy="1857388"/>
          </a:xfrm>
          <a:prstGeom prst="rect">
            <a:avLst/>
          </a:prstGeom>
          <a:noFill/>
        </p:spPr>
      </p:pic>
      <p:pic>
        <p:nvPicPr>
          <p:cNvPr id="5530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558737"/>
            <a:ext cx="3857652" cy="22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Znaki topograficzne</a:t>
            </a:r>
            <a:endParaRPr lang="pl-PL" dirty="0"/>
          </a:p>
        </p:txBody>
      </p:sp>
      <p:sp>
        <p:nvSpPr>
          <p:cNvPr id="19" name="Symbol zastępczy tekstu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konturowe</a:t>
            </a:r>
            <a:endParaRPr lang="pl-PL" dirty="0"/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objaśniające</a:t>
            </a:r>
            <a:endParaRPr lang="pl-PL" dirty="0"/>
          </a:p>
        </p:txBody>
      </p:sp>
      <p:sp>
        <p:nvSpPr>
          <p:cNvPr id="38916" name="AutoShape 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8" name="AutoShape 6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0" name="AutoShape 8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2" name="AutoShape 10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4" name="AutoShape 12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6" name="AutoShape 1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8" name="AutoShape 2" descr="Znalezione obrazy dla zapytania znaki topograficzne punkt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0" name="AutoShape 4" descr="Znalezione obrazy dla zapytania znaki topograficzne punkt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5302" name="AutoShape 6" descr="Znalezione obrazy dla zapytania znaki topograficzne punkt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9394" name="Picture 2" descr="https://sites.google.com/site/geodezyjnie2012/_/rsrc/1358165780007/mapy/znaki-topograficzne/konturow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048" y="2357438"/>
            <a:ext cx="3996170" cy="1928818"/>
          </a:xfrm>
          <a:prstGeom prst="rect">
            <a:avLst/>
          </a:prstGeom>
          <a:noFill/>
        </p:spPr>
      </p:pic>
      <p:pic>
        <p:nvPicPr>
          <p:cNvPr id="593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57430"/>
            <a:ext cx="3844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357694"/>
            <a:ext cx="43084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429264"/>
            <a:ext cx="392615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 descr="Znalezione obrazy dla zapytania znaki topograficzne objaśniają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071810"/>
            <a:ext cx="384037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Warstwice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500034" y="135729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Warstwica / poziomica (izohipsa)</a:t>
            </a:r>
            <a:r>
              <a:rPr lang="pl-PL" dirty="0" smtClean="0"/>
              <a:t> - linia, która łączy na mapie punkty o tej samej wysokości.</a:t>
            </a:r>
            <a:endParaRPr lang="pl-PL" dirty="0"/>
          </a:p>
        </p:txBody>
      </p:sp>
      <p:pic>
        <p:nvPicPr>
          <p:cNvPr id="61442" name="Picture 2" descr="http://www.ksw-funcard.civ.pl/UMP_Panki/image/warstwy/t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5867283" cy="4286280"/>
          </a:xfrm>
          <a:prstGeom prst="rect">
            <a:avLst/>
          </a:prstGeom>
          <a:noFill/>
        </p:spPr>
      </p:pic>
      <p:pic>
        <p:nvPicPr>
          <p:cNvPr id="61444" name="Picture 4" descr="Znalezione obrazy dla zapytania warstw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285992"/>
            <a:ext cx="3700470" cy="2453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rostokąt 9"/>
          <p:cNvSpPr/>
          <p:nvPr/>
        </p:nvSpPr>
        <p:spPr>
          <a:xfrm>
            <a:off x="428596" y="1500174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Siatka geograficzna</a:t>
            </a:r>
            <a:r>
              <a:rPr lang="pl-PL" dirty="0" smtClean="0"/>
              <a:t> – układ południków i równoleżników na globusie lub w myślach na kuli ziemskiej. Południk zerowy i równik ziemski tworzą układ, względem którego wyznacza się współrzędne </a:t>
            </a:r>
            <a:r>
              <a:rPr lang="pl-PL" b="1" dirty="0" smtClean="0"/>
              <a:t>geograficzne</a:t>
            </a:r>
            <a:r>
              <a:rPr lang="pl-PL" dirty="0" smtClean="0"/>
              <a:t>.</a:t>
            </a:r>
          </a:p>
          <a:p>
            <a:endParaRPr lang="pl-PL" dirty="0" smtClean="0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Siatka współrzędnych</a:t>
            </a:r>
            <a:endParaRPr lang="pl-PL" dirty="0"/>
          </a:p>
        </p:txBody>
      </p:sp>
      <p:pic>
        <p:nvPicPr>
          <p:cNvPr id="63490" name="Picture 2" descr="http://issa.com.pl/wp-content/uploads/2015/03/r%C3%B3wn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3"/>
            <a:ext cx="4286280" cy="4171391"/>
          </a:xfrm>
          <a:prstGeom prst="rect">
            <a:avLst/>
          </a:prstGeom>
          <a:noFill/>
        </p:spPr>
      </p:pic>
      <p:sp>
        <p:nvSpPr>
          <p:cNvPr id="63492" name="AutoShape 4" descr="Znalezione obrazy dla zapytania siatka geograficz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71744"/>
            <a:ext cx="3062295" cy="353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Współrzędne geograficzne</a:t>
            </a:r>
            <a:endParaRPr lang="pl-PL" dirty="0"/>
          </a:p>
        </p:txBody>
      </p:sp>
      <p:sp>
        <p:nvSpPr>
          <p:cNvPr id="62466" name="AutoShape 2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68" name="AutoShape 4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72" name="AutoShape 8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14282" y="1357298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Współrzędnymi geograficznymi nazywamy </a:t>
            </a:r>
            <a:r>
              <a:rPr lang="pl-PL" b="1" dirty="0" smtClean="0"/>
              <a:t>długość  i szerokość geograficzną</a:t>
            </a:r>
            <a:r>
              <a:rPr lang="pl-PL" dirty="0" smtClean="0"/>
              <a:t>. Ich miarą są stopnie kątowe - stopnie i minuty:</a:t>
            </a:r>
            <a:br>
              <a:rPr lang="pl-PL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1° (jeden stopień) = 60' (sześćdziesiąt minut)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1' (jedna minuta) = 60'' (sześćdziesiąt sekund)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map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Mapa cieniowana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Mapa administracyjna</a:t>
            </a:r>
            <a:endParaRPr lang="pl-PL" dirty="0"/>
          </a:p>
        </p:txBody>
      </p:sp>
      <p:pic>
        <p:nvPicPr>
          <p:cNvPr id="33794" name="Picture 2" descr="Znalezione obrazy dla zapytania mapa cieniow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036038" cy="2714919"/>
          </a:xfrm>
          <a:prstGeom prst="rect">
            <a:avLst/>
          </a:prstGeom>
          <a:noFill/>
        </p:spPr>
      </p:pic>
      <p:pic>
        <p:nvPicPr>
          <p:cNvPr id="33798" name="Picture 6" descr="http://mapy.net.pl/userdata/gfx/e46baedae728b1481546b12a53e5b4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14554"/>
            <a:ext cx="2428892" cy="3751290"/>
          </a:xfrm>
          <a:prstGeom prst="rect">
            <a:avLst/>
          </a:prstGeom>
          <a:noFill/>
        </p:spPr>
      </p:pic>
      <p:pic>
        <p:nvPicPr>
          <p:cNvPr id="33800" name="Picture 8" descr="http://www.jokart.pl/upload/obrazki/Mapy_scienne/admin_350_000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85992"/>
            <a:ext cx="448744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Współrzędne geograficzne</a:t>
            </a:r>
            <a:endParaRPr lang="pl-PL" dirty="0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467769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ymbol zastępczy zawartości 17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4911741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Szerokość geograficzna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Szerokość geograficzną opisuje się przy pomocy </a:t>
            </a:r>
            <a:r>
              <a:rPr lang="pl-PL" sz="1800" dirty="0" smtClean="0">
                <a:hlinkClick r:id="rId3" tooltip="Słownik GOPR: równoleżnik"/>
              </a:rPr>
              <a:t>równoleżnik</a:t>
            </a:r>
            <a:r>
              <a:rPr lang="pl-PL" sz="1800" dirty="0" smtClean="0"/>
              <a:t>ów, które są prostopadłe do południków.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>
                <a:hlinkClick r:id="rId3" tooltip="Słownik GOPR: równoleżnik"/>
              </a:rPr>
              <a:t>Równoleżnik</a:t>
            </a:r>
            <a:r>
              <a:rPr lang="pl-PL" sz="1800" dirty="0" smtClean="0"/>
              <a:t>i:</a:t>
            </a:r>
            <a:br>
              <a:rPr lang="pl-PL" sz="1800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każdy jest innej długości - najdłuższy jest </a:t>
            </a:r>
            <a:r>
              <a:rPr lang="pl-PL" sz="1800" dirty="0" smtClean="0">
                <a:hlinkClick r:id="rId4" tooltip="Słownik GOPR: równik"/>
              </a:rPr>
              <a:t>równik</a:t>
            </a:r>
            <a:r>
              <a:rPr lang="pl-PL" sz="1800" dirty="0" smtClean="0"/>
              <a:t>, a im bliżej biegunów, tym są krótsze,</a:t>
            </a:r>
          </a:p>
          <a:p>
            <a:r>
              <a:rPr lang="pl-PL" sz="1800" dirty="0" smtClean="0"/>
              <a:t>wszystkie są w kształcie okręgów,</a:t>
            </a:r>
          </a:p>
          <a:p>
            <a:r>
              <a:rPr lang="pl-PL" sz="1800" dirty="0" smtClean="0"/>
              <a:t>wyznaczają kierunek wschód-zachód,</a:t>
            </a:r>
          </a:p>
          <a:p>
            <a:r>
              <a:rPr lang="pl-PL" sz="1800" dirty="0" smtClean="0"/>
              <a:t>wszystkie są do siebie równoległe.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6" name="AutoShape 2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68" name="AutoShape 4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72" name="AutoShape 8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28596" y="1142984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Długość geograficzna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 pomocą południków, </a:t>
            </a:r>
            <a:r>
              <a:rPr lang="pl-PL" dirty="0" smtClean="0">
                <a:latin typeface="+mj-lt"/>
              </a:rPr>
              <a:t>czyli</a:t>
            </a:r>
            <a:r>
              <a:rPr lang="pl-PL" dirty="0" smtClean="0"/>
              <a:t> linii umownych, które łączą </a:t>
            </a:r>
            <a:r>
              <a:rPr lang="pl-PL" dirty="0" smtClean="0">
                <a:hlinkClick r:id="rId5" tooltip="Słownik GOPR: biegun"/>
              </a:rPr>
              <a:t>biegun</a:t>
            </a:r>
            <a:r>
              <a:rPr lang="pl-PL" dirty="0" smtClean="0"/>
              <a:t> północny z biegunem południowym, określać będziemy długość geograficzną.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Każdy </a:t>
            </a:r>
            <a:r>
              <a:rPr lang="pl-PL" dirty="0" smtClean="0">
                <a:hlinkClick r:id="rId6" tooltip="Słownik GOPR: Południk"/>
              </a:rPr>
              <a:t>południk</a:t>
            </a:r>
            <a:r>
              <a:rPr lang="pl-PL" dirty="0" smtClean="0"/>
              <a:t>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jest tej samej długości - równa się połowie obwodu Ziemi,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ma kształt półokręgu,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wyznacza kierunek północ-południe,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zbiega się w biegunach.</a:t>
            </a:r>
            <a:endParaRPr lang="pl-PL" dirty="0"/>
          </a:p>
        </p:txBody>
      </p:sp>
      <p:sp>
        <p:nvSpPr>
          <p:cNvPr id="65538" name="AutoShape 2" descr="Znalezione obrazy dla zapytania długość geograficz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długość geograficzna (LON)</a:t>
            </a:r>
            <a:endParaRPr lang="pl-PL" dirty="0"/>
          </a:p>
        </p:txBody>
      </p:sp>
      <p:sp>
        <p:nvSpPr>
          <p:cNvPr id="62466" name="AutoShape 2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68" name="AutoShape 4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72" name="AutoShape 8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5538" name="AutoShape 2" descr="Znalezione obrazy dla zapytania długość geograficz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586306" cy="481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5857" y="1500174"/>
            <a:ext cx="454814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szerokość geograficzna (LAT)</a:t>
            </a:r>
            <a:endParaRPr lang="pl-PL" dirty="0"/>
          </a:p>
        </p:txBody>
      </p:sp>
      <p:sp>
        <p:nvSpPr>
          <p:cNvPr id="62466" name="AutoShape 2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68" name="AutoShape 4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72" name="AutoShape 8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5538" name="AutoShape 2" descr="Znalezione obrazy dla zapytania długość geograficz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572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półkule</a:t>
            </a:r>
            <a:endParaRPr lang="pl-PL" dirty="0"/>
          </a:p>
        </p:txBody>
      </p:sp>
      <p:sp>
        <p:nvSpPr>
          <p:cNvPr id="62466" name="AutoShape 2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68" name="AutoShape 4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72" name="AutoShape 8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89383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Siatka współrzędnych</a:t>
            </a:r>
            <a:endParaRPr lang="pl-PL" dirty="0"/>
          </a:p>
        </p:txBody>
      </p:sp>
      <p:sp>
        <p:nvSpPr>
          <p:cNvPr id="62466" name="AutoShape 2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68" name="AutoShape 4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2472" name="AutoShape 8" descr="https://www.wiking.edu.pl/upload/przyroda/images/Kosmos_WspGe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51339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map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Mapa schematyczna</a:t>
            </a:r>
            <a:endParaRPr lang="pl-PL" dirty="0"/>
          </a:p>
        </p:txBody>
      </p:sp>
      <p:pic>
        <p:nvPicPr>
          <p:cNvPr id="35844" name="Picture 4" descr="http://pza.org.pl/jpg/1187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3116"/>
            <a:ext cx="6280667" cy="4071966"/>
          </a:xfrm>
          <a:prstGeom prst="rect">
            <a:avLst/>
          </a:prstGeom>
          <a:noFill/>
        </p:spPr>
      </p:pic>
      <p:pic>
        <p:nvPicPr>
          <p:cNvPr id="35842" name="Picture 2" descr="https://www.bazakolejowa.pl/mapy/1/10876594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4040188" cy="3021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Mapy topograficzne </a:t>
            </a:r>
            <a:endParaRPr lang="pl-PL" dirty="0"/>
          </a:p>
        </p:txBody>
      </p:sp>
      <p:pic>
        <p:nvPicPr>
          <p:cNvPr id="36866" name="Picture 2" descr="http://www.wodgik.rzeszow.pl/media/mt_s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500594" cy="4500594"/>
          </a:xfrm>
          <a:prstGeom prst="rect">
            <a:avLst/>
          </a:prstGeom>
          <a:noFill/>
        </p:spPr>
      </p:pic>
      <p:pic>
        <p:nvPicPr>
          <p:cNvPr id="36868" name="Picture 4" descr="http://www.jurczyce.pl/mapy/topograficz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2862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714380"/>
          </a:xfrm>
        </p:spPr>
        <p:txBody>
          <a:bodyPr/>
          <a:lstStyle/>
          <a:p>
            <a:pPr>
              <a:buNone/>
            </a:pPr>
            <a:r>
              <a:rPr lang="pl-PL" b="1" dirty="0" err="1" smtClean="0"/>
              <a:t>Ortofotomapa</a:t>
            </a:r>
            <a:endParaRPr lang="pl-PL" dirty="0"/>
          </a:p>
        </p:txBody>
      </p:sp>
      <p:pic>
        <p:nvPicPr>
          <p:cNvPr id="37892" name="Picture 4" descr="http://fotoraporty.pl/wp-content/uploads/2014/11/22_1-Olszyc_orto_M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7509973" cy="469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mapy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to stosunek odległości na mapie do odpowiadającej jej odległości rzeczywistej. Jest liczona w linii prostej - nie uwzględnia ukształtowania powierzchni. </a:t>
            </a:r>
            <a:endParaRPr lang="pl-PL" dirty="0"/>
          </a:p>
        </p:txBody>
      </p:sp>
      <p:pic>
        <p:nvPicPr>
          <p:cNvPr id="38914" name="Picture 2" descr="http://orientuj.pl/wp-content/uploads/2009/11/ska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3210" y="4786322"/>
            <a:ext cx="5950760" cy="1700219"/>
          </a:xfrm>
          <a:prstGeom prst="rect">
            <a:avLst/>
          </a:prstGeom>
          <a:noFill/>
        </p:spPr>
      </p:pic>
      <p:sp>
        <p:nvSpPr>
          <p:cNvPr id="38916" name="AutoShape 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8" name="AutoShape 6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0" name="AutoShape 8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2" name="AutoShape 10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4" name="AutoShape 12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6" name="AutoShape 1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28" name="Picture 16" descr="Znalezione obrazy dla zapytania skala ma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667000" cy="2695576"/>
          </a:xfrm>
          <a:prstGeom prst="rect">
            <a:avLst/>
          </a:prstGeom>
          <a:noFill/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Skala mapy</a:t>
            </a:r>
            <a:endParaRPr lang="pl-PL" dirty="0"/>
          </a:p>
        </p:txBody>
      </p:sp>
      <p:sp>
        <p:nvSpPr>
          <p:cNvPr id="38916" name="AutoShape 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8" name="AutoShape 6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0" name="AutoShape 8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2" name="AutoShape 10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4" name="AutoShape 12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26" name="AutoShape 14" descr="Znalezione obrazy dla zapytania skala ma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 descr="https://upload.wikimedia.org/wikipedia/commons/f/f3/Podzialk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391400" cy="621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rzeźby terenu na mapie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9942" name="AutoShape 6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4" name="AutoShape 8" descr="http://gopr.cel.agh.edu.pl/moodle/pluginfile.php/1136/mod_lesson/page_contents/580/POSZ_g_nav_68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994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000924" cy="456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56387" y="4145756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203</Words>
  <Application>Microsoft Office PowerPoint</Application>
  <PresentationFormat>Pokaz na ekranie (4:3)</PresentationFormat>
  <Paragraphs>58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MAPY</vt:lpstr>
      <vt:lpstr>Co to jest mapa ?</vt:lpstr>
      <vt:lpstr>Rodzaje map</vt:lpstr>
      <vt:lpstr>Rodzaje map</vt:lpstr>
      <vt:lpstr>Slajd 5</vt:lpstr>
      <vt:lpstr>Slajd 6</vt:lpstr>
      <vt:lpstr>Skala mapy</vt:lpstr>
      <vt:lpstr>Skala mapy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Rodzaje rzeźby terenu na mapie </vt:lpstr>
      <vt:lpstr>Znaki topograficzne</vt:lpstr>
      <vt:lpstr>Znaki topograficzne</vt:lpstr>
      <vt:lpstr>Warstwice </vt:lpstr>
      <vt:lpstr>Siatka współrzędnych</vt:lpstr>
      <vt:lpstr>Współrzędne geograficzne</vt:lpstr>
      <vt:lpstr>Współrzędne geograficzne</vt:lpstr>
      <vt:lpstr>długość geograficzna (LON)</vt:lpstr>
      <vt:lpstr>szerokość geograficzna (LAT)</vt:lpstr>
      <vt:lpstr>półkule</vt:lpstr>
      <vt:lpstr>Siatka współrzędnych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Smetana</dc:creator>
  <cp:lastModifiedBy>Użytkownik systemu Windows</cp:lastModifiedBy>
  <cp:revision>71</cp:revision>
  <dcterms:created xsi:type="dcterms:W3CDTF">2016-04-23T18:53:12Z</dcterms:created>
  <dcterms:modified xsi:type="dcterms:W3CDTF">2024-11-13T10:15:36Z</dcterms:modified>
</cp:coreProperties>
</file>