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59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163B-7775-4B25-A94B-B1DEA63D19ED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F019-118D-47C9-83B5-D55392F16F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519E-13A5-49E7-B64E-15ECADEEBB84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3D2B-DB53-4761-B69F-A6C4C2902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35F-0A2C-467E-8F52-0BF56024EC98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D624-68C6-4740-85B7-745B663A7E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8225-830D-44D7-A74B-01C990DB7B8A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D6F9-647F-430F-8134-A1C5490694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F61B-A775-4F09-99CB-1559212DB193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DC7E-616A-493C-8B37-401414F7F9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BCAF-4B17-4790-825A-C4502CD7AF34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3E01-3432-4ADD-88AF-23A54BEF7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8D7E-9196-4B4A-A876-AC9670367D5F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489A-C960-45D0-A983-DB6F6F136C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9666-8081-4642-A34C-A305A96258CC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3B26-1634-4547-A7DF-0DBDC3FC8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A87-4D23-4FF5-889B-C70B70E4DBA5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4E94-B854-44F4-B4EC-CCDEDAF1D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CD8C-D177-4D02-80CF-F8AEB7B1DFFE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F8B7-859D-4F80-A444-9FAC5648E2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ADAD-6259-4179-9B5E-0742F25BC649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F5BD-6803-4BA3-AD7F-10893FEAC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600A0-0948-47E8-A8BD-ED99CD3B5458}" type="datetimeFigureOut">
              <a:rPr lang="pl-PL"/>
              <a:pPr>
                <a:defRPr/>
              </a:pPr>
              <a:t>31.10.2024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F5BC2-7773-4BDB-AD61-FF9A16D9A5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pr.cel.agh.edu.pl/moodle/mod/glossary/showentry.php?eid=343&amp;displayformat=dictionary" TargetMode="External"/><Relationship Id="rId2" Type="http://schemas.openxmlformats.org/officeDocument/2006/relationships/hyperlink" Target="http://gopr.cel.agh.edu.pl/moodle/mod/glossary/showentry.php?eid=347&amp;displayformat=dictiona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gopr.cel.agh.edu.pl/moodle/mod/glossary/showentry.php?eid=351&amp;displayformat=dictiona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PRACA Z MAPĄ</a:t>
            </a:r>
            <a:endParaRPr lang="pl-PL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5" descr="D:\sieciowy\emblemat gop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37075"/>
            <a:ext cx="1714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tytuł 8"/>
          <p:cNvSpPr txBox="1">
            <a:spLocks/>
          </p:cNvSpPr>
          <p:nvPr/>
        </p:nvSpPr>
        <p:spPr>
          <a:xfrm>
            <a:off x="1371600" y="6357938"/>
            <a:ext cx="6400800" cy="50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www.gopr-krynica.pl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7" name="AutoShape 9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Znalezione obrazy dla zapytania star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Znalezione obrazy dla zapytania star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6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s://mapy.bialystok.pl/galerie/m/mapa-topograficzna-1-50_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60442" cy="6000792"/>
          </a:xfrm>
          <a:prstGeom prst="rect">
            <a:avLst/>
          </a:prstGeom>
          <a:noFill/>
        </p:spPr>
      </p:pic>
      <p:pic>
        <p:nvPicPr>
          <p:cNvPr id="80898" name="Picture 2" descr="Znalezione obrazy dla zapytania siatka geograficzna i kartograficz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585791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Miejsce stanie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Jestem tutaj ! – wskazanie na mapie</a:t>
            </a:r>
          </a:p>
          <a:p>
            <a:endParaRPr lang="pl-PL" dirty="0" smtClean="0"/>
          </a:p>
          <a:p>
            <a:pPr>
              <a:buNone/>
            </a:pPr>
            <a:r>
              <a:rPr lang="pl-PL" b="1" dirty="0" smtClean="0">
                <a:hlinkClick r:id="rId2" tooltip="Słownik GOPR: miejsce stania"/>
              </a:rPr>
              <a:t>Miejsce stania</a:t>
            </a:r>
            <a:r>
              <a:rPr lang="pl-PL" dirty="0" smtClean="0"/>
              <a:t> można określać według:</a:t>
            </a:r>
          </a:p>
          <a:p>
            <a:r>
              <a:rPr lang="pl-PL" dirty="0" smtClean="0"/>
              <a:t>przedmiotów </a:t>
            </a:r>
            <a:r>
              <a:rPr lang="pl-PL" dirty="0" smtClean="0">
                <a:hlinkClick r:id="rId3" tooltip="Słownik GOPR: liniow"/>
              </a:rPr>
              <a:t>liniow</a:t>
            </a:r>
            <a:r>
              <a:rPr lang="pl-PL" dirty="0" smtClean="0"/>
              <a:t>ych,</a:t>
            </a:r>
          </a:p>
          <a:p>
            <a:r>
              <a:rPr lang="pl-PL" dirty="0" smtClean="0"/>
              <a:t>Terenowych </a:t>
            </a:r>
          </a:p>
          <a:p>
            <a:r>
              <a:rPr lang="pl-PL" dirty="0" smtClean="0"/>
              <a:t>rzeźby terenu. 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pl-PL" dirty="0" smtClean="0"/>
              <a:t>Określanie pozycji podczas marszu po drodze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15172" cy="5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3"/>
            <a:ext cx="9144000" cy="576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0431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757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Określanie pozycji podczas marszu po bezdrożach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398"/>
            <a:ext cx="91599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9746"/>
            <a:ext cx="9144000" cy="53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57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Orientowanie mapy</a:t>
            </a:r>
            <a:endParaRPr lang="pl-PL" dirty="0"/>
          </a:p>
        </p:txBody>
      </p:sp>
      <p:sp>
        <p:nvSpPr>
          <p:cNvPr id="72706" name="AutoShape 2" descr="http://gopr.cel.agh.edu.pl/moodle/pluginfile.php/1369/mod_lesson/page_contents/1573/IMG_98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6003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285720" y="1285860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</a:t>
            </a:r>
            <a:r>
              <a:rPr lang="pl-PL" sz="2400" dirty="0" smtClean="0"/>
              <a:t> jest zorientowana wtedy, gdy wszystkie kierunki na </a:t>
            </a:r>
            <a:r>
              <a:rPr lang="pl-PL" sz="2400" b="1" dirty="0" smtClean="0"/>
              <a:t>mapie</a:t>
            </a:r>
            <a:r>
              <a:rPr lang="pl-PL" sz="2400" dirty="0" smtClean="0"/>
              <a:t> są równoległe do odpowiadających im kierunków w terenie, zaś górna ramka </a:t>
            </a:r>
            <a:r>
              <a:rPr lang="pl-PL" sz="2400" b="1" dirty="0" smtClean="0"/>
              <a:t>mapy</a:t>
            </a:r>
            <a:r>
              <a:rPr lang="pl-PL" sz="2400" dirty="0" smtClean="0"/>
              <a:t> zwrócona jest na północ.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Mapę</a:t>
            </a:r>
            <a:r>
              <a:rPr lang="pl-PL" sz="2400" dirty="0" smtClean="0"/>
              <a:t> można zorientować według linii i przedmiotów terenowych (</a:t>
            </a:r>
            <a:r>
              <a:rPr lang="pl-PL" sz="2400" b="1" dirty="0" smtClean="0"/>
              <a:t>orientowanie geometryczne</a:t>
            </a:r>
            <a:r>
              <a:rPr lang="pl-PL" sz="2400" dirty="0" smtClean="0"/>
              <a:t>) lub za pomocą kompasu (</a:t>
            </a:r>
            <a:r>
              <a:rPr lang="pl-PL" sz="2400" b="1" dirty="0" smtClean="0"/>
              <a:t>orientowanie magnetyczne</a:t>
            </a:r>
            <a:r>
              <a:rPr lang="pl-PL" sz="2400" dirty="0" smtClean="0"/>
              <a:t>).</a:t>
            </a:r>
            <a:endParaRPr lang="pl-PL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9" y="357166"/>
            <a:ext cx="91250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872313" cy="61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630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358114" cy="64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5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528638"/>
            <a:ext cx="760888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5" y="285728"/>
            <a:ext cx="911372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8617"/>
            <a:ext cx="8572559" cy="63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odległości w terenie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Czas przejścia</a:t>
            </a:r>
          </a:p>
          <a:p>
            <a:r>
              <a:rPr lang="pl-PL" b="1" dirty="0" smtClean="0"/>
              <a:t>Liczenie kroków (</a:t>
            </a:r>
            <a:r>
              <a:rPr lang="pl-PL" b="1" dirty="0" err="1" smtClean="0"/>
              <a:t>parokroków</a:t>
            </a:r>
            <a:r>
              <a:rPr lang="pl-PL" b="1" dirty="0" smtClean="0"/>
              <a:t>)</a:t>
            </a:r>
          </a:p>
          <a:p>
            <a:r>
              <a:rPr lang="pl-PL" b="1" dirty="0" smtClean="0"/>
              <a:t>Ocena odległości przez porównanie</a:t>
            </a: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metoda odległości „na oko” 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1643050"/>
          <a:ext cx="7286644" cy="4082387"/>
        </p:xfrm>
        <a:graphic>
          <a:graphicData uri="http://schemas.openxmlformats.org/drawingml/2006/table">
            <a:tbl>
              <a:tblPr/>
              <a:tblGrid>
                <a:gridCol w="1288429"/>
                <a:gridCol w="5998215"/>
              </a:tblGrid>
              <a:tr h="19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dirty="0" smtClean="0"/>
                        <a:t>odległość</a:t>
                      </a:r>
                      <a:endParaRPr lang="pl-PL" sz="1300" dirty="0"/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Rodzaj przedmiotów i ich widoczność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5 km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pojedyncze małe domy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4 km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okna w domach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19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3 km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kominy na dachach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1-2 km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oddzielne drzewa, krzaki i pojedyncze osoby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900-1000m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kontury człowieka, zarysy i pnie drzew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700-800m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ogólny zarys człowieka; na drzewach widać grube gałęzie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500-600m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widać ruchy rąk i nóg; na drzewach widać gałęzie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300-400m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da się odróżnić w zarysach nakrycie głowy, ubiór; na drzewach widać pojedyncze gałązki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250-300m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da się odróżnić owal twarzy, kolory w ubiorze, rodzaje drzew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38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150-200m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odróżnia się zarys twarzy, szczegóły ubioru; na drzewach widać pojedyncze liście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/>
                        <a:t>70-100m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300" dirty="0"/>
                        <a:t>widać części twarzy: oczy, nos, usta; można rozróżnić kształt liści na drzewach oraz korę pni</a:t>
                      </a:r>
                    </a:p>
                  </a:txBody>
                  <a:tcPr marL="48381" marR="48381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53526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pl-PL" dirty="0" smtClean="0"/>
              <a:t>Wykorzystanie pomiaru kąta w tysięcznych do obliczenia odległości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214842"/>
          </a:xfrm>
        </p:spPr>
        <p:txBody>
          <a:bodyPr/>
          <a:lstStyle/>
          <a:p>
            <a:r>
              <a:rPr lang="pl-PL" dirty="0" smtClean="0"/>
              <a:t> </a:t>
            </a:r>
            <a:r>
              <a:rPr lang="pl-PL" b="1" dirty="0" smtClean="0">
                <a:hlinkClick r:id="rId2" tooltip="Słownik GOPR: tysięczna"/>
              </a:rPr>
              <a:t>tysięczna</a:t>
            </a:r>
            <a:r>
              <a:rPr lang="pl-PL" b="1" dirty="0" smtClean="0"/>
              <a:t> to kąt, pod jakim widać łuk o długości jednego metra z odległości 1 kilometra</a:t>
            </a:r>
            <a:r>
              <a:rPr lang="pl-PL" dirty="0" smtClean="0"/>
              <a:t>. Pełne koło to </a:t>
            </a:r>
            <a:r>
              <a:rPr lang="pl-PL" smtClean="0"/>
              <a:t>6.000 lub 6.400</a:t>
            </a:r>
            <a:endParaRPr lang="pl-PL" dirty="0" smtClean="0"/>
          </a:p>
          <a:p>
            <a:pPr>
              <a:buNone/>
            </a:pPr>
            <a:r>
              <a:rPr lang="pl-PL" sz="1200" dirty="0" smtClean="0"/>
              <a:t>„szybkie miary”:</a:t>
            </a:r>
          </a:p>
          <a:p>
            <a:r>
              <a:rPr lang="pl-PL" sz="1200" dirty="0" smtClean="0"/>
              <a:t>1 milimetr na linijce w wyciągniętej ręce: ≈ 2 tys.</a:t>
            </a:r>
          </a:p>
          <a:p>
            <a:r>
              <a:rPr lang="pl-PL" sz="1200" dirty="0" smtClean="0"/>
              <a:t>szerokość ołówka w wyciągniętej ręce: ≈ 15 tys.,</a:t>
            </a:r>
          </a:p>
          <a:p>
            <a:r>
              <a:rPr lang="pl-PL" sz="1200" dirty="0" smtClean="0"/>
              <a:t>szerokość palców w wyciągniętej ręce:</a:t>
            </a:r>
          </a:p>
          <a:p>
            <a:r>
              <a:rPr lang="pl-PL" sz="1200" dirty="0" smtClean="0"/>
              <a:t>kciuk ≈ 40 tys.</a:t>
            </a:r>
          </a:p>
          <a:p>
            <a:r>
              <a:rPr lang="pl-PL" sz="1200" dirty="0" smtClean="0"/>
              <a:t>wskazujący ≈ 35 tys.</a:t>
            </a:r>
          </a:p>
          <a:p>
            <a:r>
              <a:rPr lang="pl-PL" sz="1200" dirty="0" smtClean="0"/>
              <a:t>wskazujący i środkowy ≈ 70 tys.</a:t>
            </a:r>
          </a:p>
          <a:p>
            <a:r>
              <a:rPr lang="pl-PL" sz="1200" dirty="0" smtClean="0"/>
              <a:t>3 palce środkowe ≈ 100 tys.</a:t>
            </a:r>
          </a:p>
          <a:p>
            <a:r>
              <a:rPr lang="pl-PL" sz="1200" dirty="0" smtClean="0"/>
              <a:t>4 palce (bez kciuka) ≈ 125 tys.</a:t>
            </a:r>
          </a:p>
          <a:p>
            <a:r>
              <a:rPr lang="pl-PL" sz="1200" dirty="0" smtClean="0"/>
              <a:t>szerokość dłoni na wyciągniętej ręce ≈ 200 tys.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144001" cy="56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70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4000" cy="559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70855" cy="61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285728"/>
            <a:ext cx="9132887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„TRZY PÓŁNOCE”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północ  geograficzna lub rzeczywista</a:t>
            </a:r>
            <a:r>
              <a:rPr lang="pl-PL" dirty="0" smtClean="0"/>
              <a:t> </a:t>
            </a:r>
          </a:p>
          <a:p>
            <a:r>
              <a:rPr lang="pl-PL" b="1" dirty="0" smtClean="0"/>
              <a:t>północ magnetyczna lub kompasowa</a:t>
            </a:r>
            <a:endParaRPr lang="pl-PL" dirty="0" smtClean="0"/>
          </a:p>
          <a:p>
            <a:r>
              <a:rPr lang="pl-PL" b="1" dirty="0" smtClean="0"/>
              <a:t>północ topograficzna</a:t>
            </a:r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192</Words>
  <Application>Microsoft Office PowerPoint</Application>
  <PresentationFormat>Pokaz na ekranie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PRACA Z MAPĄ</vt:lpstr>
      <vt:lpstr>Orientowanie mapy</vt:lpstr>
      <vt:lpstr>Slajd 3</vt:lpstr>
      <vt:lpstr>Slajd 4</vt:lpstr>
      <vt:lpstr>Slajd 5</vt:lpstr>
      <vt:lpstr>Slajd 6</vt:lpstr>
      <vt:lpstr>Slajd 7</vt:lpstr>
      <vt:lpstr>Slajd 8</vt:lpstr>
      <vt:lpstr>„TRZY PÓŁNOCE”</vt:lpstr>
      <vt:lpstr>Slajd 10</vt:lpstr>
      <vt:lpstr>Slajd 11</vt:lpstr>
      <vt:lpstr>Miejsce stanie</vt:lpstr>
      <vt:lpstr>Określanie pozycji podczas marszu po drodze </vt:lpstr>
      <vt:lpstr>Slajd 14</vt:lpstr>
      <vt:lpstr>Slajd 15</vt:lpstr>
      <vt:lpstr>Slajd 16</vt:lpstr>
      <vt:lpstr>Określanie pozycji podczas marszu po bezdrożach 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Ocena odległości w terenie</vt:lpstr>
      <vt:lpstr>metoda odległości „na oko” </vt:lpstr>
      <vt:lpstr>Wykorzystanie pomiaru kąta w tysięcznych do obliczenia odległości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Smetana</dc:creator>
  <cp:lastModifiedBy>Użytkownik systemu Windows</cp:lastModifiedBy>
  <cp:revision>88</cp:revision>
  <dcterms:created xsi:type="dcterms:W3CDTF">2016-04-23T18:53:12Z</dcterms:created>
  <dcterms:modified xsi:type="dcterms:W3CDTF">2024-10-31T16:22:27Z</dcterms:modified>
</cp:coreProperties>
</file>