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261" r:id="rId2"/>
    <p:sldId id="256" r:id="rId3"/>
    <p:sldId id="257" r:id="rId4"/>
    <p:sldId id="258" r:id="rId5"/>
    <p:sldId id="259" r:id="rId6"/>
    <p:sldId id="260" r:id="rId7"/>
    <p:sldId id="262" r:id="rId8"/>
    <p:sldId id="263" r:id="rId9"/>
    <p:sldId id="264" r:id="rId10"/>
    <p:sldId id="286" r:id="rId11"/>
    <p:sldId id="265" r:id="rId12"/>
    <p:sldId id="266" r:id="rId13"/>
    <p:sldId id="267" r:id="rId14"/>
    <p:sldId id="268" r:id="rId15"/>
    <p:sldId id="270" r:id="rId16"/>
    <p:sldId id="271" r:id="rId17"/>
    <p:sldId id="269" r:id="rId18"/>
    <p:sldId id="272" r:id="rId19"/>
    <p:sldId id="274" r:id="rId20"/>
    <p:sldId id="275" r:id="rId21"/>
    <p:sldId id="276" r:id="rId22"/>
    <p:sldId id="277" r:id="rId23"/>
    <p:sldId id="280" r:id="rId24"/>
    <p:sldId id="273" r:id="rId25"/>
    <p:sldId id="278" r:id="rId26"/>
    <p:sldId id="279" r:id="rId27"/>
    <p:sldId id="287" r:id="rId28"/>
    <p:sldId id="281" r:id="rId29"/>
    <p:sldId id="283" r:id="rId30"/>
    <p:sldId id="282" r:id="rId31"/>
    <p:sldId id="284" r:id="rId32"/>
    <p:sldId id="285" r:id="rId33"/>
    <p:sldId id="288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2" d="100"/>
          <a:sy n="102" d="100"/>
        </p:scale>
        <p:origin x="-11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C1761B-CA17-4470-83CD-AC21AAB635DD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00733B-5E2E-4E0B-9DA3-274CC9B71114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00733B-5E2E-4E0B-9DA3-274CC9B71114}" type="slidenum">
              <a:rPr lang="pl-PL" smtClean="0"/>
              <a:pPr/>
              <a:t>25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BEE52B-EF48-452D-9E09-C23A29A021DA}" type="datetimeFigureOut">
              <a:rPr lang="pl-PL" smtClean="0"/>
              <a:pPr/>
              <a:t>13.11.2024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A8BDC-865E-4617-AF22-CA5BBD7C858C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57158" y="285728"/>
            <a:ext cx="8215370" cy="8402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err="1" smtClean="0"/>
              <a:t>Megaregiony</a:t>
            </a:r>
            <a:endParaRPr lang="pl-PL" dirty="0" smtClean="0"/>
          </a:p>
          <a:p>
            <a:r>
              <a:rPr lang="pl-PL" dirty="0" smtClean="0"/>
              <a:t>	Region Karpacki	</a:t>
            </a:r>
          </a:p>
          <a:p>
            <a:r>
              <a:rPr lang="pl-PL" dirty="0" smtClean="0"/>
              <a:t>Prowincje</a:t>
            </a:r>
          </a:p>
          <a:p>
            <a:r>
              <a:rPr lang="pl-PL" dirty="0" smtClean="0"/>
              <a:t>	Karpaty Zachodnie z Podkarpaciem Zachodnim i Północnym</a:t>
            </a:r>
          </a:p>
          <a:p>
            <a:r>
              <a:rPr lang="pl-PL" dirty="0" smtClean="0"/>
              <a:t>	Karpaty Wschodnie z Podkarpaciem Wschodnim</a:t>
            </a:r>
          </a:p>
          <a:p>
            <a:r>
              <a:rPr lang="pl-PL" dirty="0" err="1" smtClean="0"/>
              <a:t>Podprowincje</a:t>
            </a:r>
            <a:endParaRPr lang="pl-PL" dirty="0" smtClean="0"/>
          </a:p>
          <a:p>
            <a:r>
              <a:rPr lang="pl-PL" dirty="0" smtClean="0"/>
              <a:t>	Podkarpacie Północne </a:t>
            </a:r>
          </a:p>
          <a:p>
            <a:r>
              <a:rPr lang="pl-PL" dirty="0" smtClean="0"/>
              <a:t>	Zewnętrzne Karpaty Zachodnie</a:t>
            </a:r>
          </a:p>
          <a:p>
            <a:r>
              <a:rPr lang="pl-PL" dirty="0" smtClean="0"/>
              <a:t>	Karpaty Centralne Zachodnie</a:t>
            </a:r>
          </a:p>
          <a:p>
            <a:r>
              <a:rPr lang="pl-PL" dirty="0" smtClean="0"/>
              <a:t>	Podkarpacie Wschodnie </a:t>
            </a:r>
          </a:p>
          <a:p>
            <a:r>
              <a:rPr lang="pl-PL" dirty="0" smtClean="0"/>
              <a:t>	Beskidy Wschodnie	</a:t>
            </a:r>
          </a:p>
          <a:p>
            <a:r>
              <a:rPr lang="pl-PL" dirty="0" smtClean="0"/>
              <a:t>Makroregiony</a:t>
            </a:r>
          </a:p>
          <a:p>
            <a:r>
              <a:rPr lang="pl-PL" dirty="0" smtClean="0"/>
              <a:t>	Kotlina Orawska</a:t>
            </a:r>
          </a:p>
          <a:p>
            <a:r>
              <a:rPr lang="pl-PL" dirty="0" smtClean="0"/>
              <a:t>	Kotlina Oświęcimska </a:t>
            </a:r>
          </a:p>
          <a:p>
            <a:r>
              <a:rPr lang="pl-PL" dirty="0" smtClean="0"/>
              <a:t>	Brama Krakowska </a:t>
            </a:r>
          </a:p>
          <a:p>
            <a:r>
              <a:rPr lang="pl-PL" dirty="0" smtClean="0"/>
              <a:t>	Kotlina Sandomierska</a:t>
            </a:r>
          </a:p>
          <a:p>
            <a:r>
              <a:rPr lang="pl-PL" dirty="0" smtClean="0"/>
              <a:t>	Pogórze Zachodniobeskidzkie </a:t>
            </a:r>
          </a:p>
          <a:p>
            <a:r>
              <a:rPr lang="pl-PL" dirty="0" smtClean="0"/>
              <a:t>	Pogórze </a:t>
            </a:r>
            <a:r>
              <a:rPr lang="pl-PL" dirty="0" err="1" smtClean="0"/>
              <a:t>Środkowobeskidzkie</a:t>
            </a:r>
            <a:r>
              <a:rPr lang="pl-PL" dirty="0" smtClean="0"/>
              <a:t> </a:t>
            </a:r>
          </a:p>
          <a:p>
            <a:r>
              <a:rPr lang="pl-PL" dirty="0" smtClean="0"/>
              <a:t>	Beskidy Zachodnie</a:t>
            </a:r>
          </a:p>
          <a:p>
            <a:r>
              <a:rPr lang="pl-PL" dirty="0" smtClean="0"/>
              <a:t>	Beskidy Środkowe </a:t>
            </a:r>
          </a:p>
          <a:p>
            <a:r>
              <a:rPr lang="pl-PL" dirty="0" smtClean="0"/>
              <a:t>	Beskidy Wschodnie </a:t>
            </a:r>
          </a:p>
          <a:p>
            <a:r>
              <a:rPr lang="pl-PL" dirty="0" smtClean="0"/>
              <a:t>	Płaskowyż </a:t>
            </a:r>
            <a:r>
              <a:rPr lang="pl-PL" dirty="0" err="1" smtClean="0"/>
              <a:t>Sańsko-Dniestrzański</a:t>
            </a:r>
            <a:r>
              <a:rPr lang="pl-PL" dirty="0" smtClean="0"/>
              <a:t> </a:t>
            </a:r>
          </a:p>
          <a:p>
            <a:r>
              <a:rPr lang="pl-PL" dirty="0" smtClean="0"/>
              <a:t>	 </a:t>
            </a:r>
          </a:p>
          <a:p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	</a:t>
            </a:r>
          </a:p>
          <a:p>
            <a:endParaRPr lang="pl-PL" dirty="0" smtClean="0"/>
          </a:p>
          <a:p>
            <a:endParaRPr lang="pl-PL" dirty="0" smtClean="0"/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Znalezione obrazy dla zapytania karpat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500174"/>
            <a:ext cx="7848600" cy="39719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3/38/Regiony_Kondrackiego-hipsometri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0"/>
            <a:ext cx="7661257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 descr="https://upload.wikimedia.org/wikipedia/commons/3/38/Regiony_Kondrackiego-hipsometria.png"/>
          <p:cNvPicPr>
            <a:picLocks noChangeAspect="1" noChangeArrowheads="1"/>
          </p:cNvPicPr>
          <p:nvPr/>
        </p:nvPicPr>
        <p:blipFill>
          <a:blip r:embed="rId2"/>
          <a:srcRect l="45120" t="78730" r="11111"/>
          <a:stretch>
            <a:fillRect/>
          </a:stretch>
        </p:blipFill>
        <p:spPr bwMode="auto">
          <a:xfrm>
            <a:off x="500034" y="1285860"/>
            <a:ext cx="8375221" cy="36433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upload.wikimedia.org/wikipedia/commons/thumb/4/4e/Mezoregiony_Kondrackiego.png/1024px-Mezoregiony_Kondrackiego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00034" y="0"/>
            <a:ext cx="766088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upload.wikimedia.org/wikipedia/commons/thumb/4/4e/Mezoregiony_Kondrackiego.png/1024px-Mezoregiony_Kondrackiego.png"/>
          <p:cNvPicPr>
            <a:picLocks noChangeAspect="1" noChangeArrowheads="1"/>
          </p:cNvPicPr>
          <p:nvPr/>
        </p:nvPicPr>
        <p:blipFill>
          <a:blip r:embed="rId2"/>
          <a:srcRect l="44220" t="79556" r="11757"/>
          <a:stretch>
            <a:fillRect/>
          </a:stretch>
        </p:blipFill>
        <p:spPr bwMode="auto">
          <a:xfrm>
            <a:off x="214282" y="785794"/>
            <a:ext cx="8591868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l="37542" t="27781" r="21023" b="23271"/>
          <a:stretch>
            <a:fillRect/>
          </a:stretch>
        </p:blipFill>
        <p:spPr bwMode="auto">
          <a:xfrm>
            <a:off x="785786" y="500042"/>
            <a:ext cx="7643866" cy="564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/>
          <a:srcRect l="35553" t="38364" r="18971" b="33854"/>
          <a:stretch>
            <a:fillRect/>
          </a:stretch>
        </p:blipFill>
        <p:spPr bwMode="auto">
          <a:xfrm>
            <a:off x="285721" y="714356"/>
            <a:ext cx="8643998" cy="3300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9" name="Picture 5"/>
          <p:cNvPicPr>
            <a:picLocks noChangeAspect="1" noChangeArrowheads="1"/>
          </p:cNvPicPr>
          <p:nvPr/>
        </p:nvPicPr>
        <p:blipFill>
          <a:blip r:embed="rId2"/>
          <a:srcRect l="35941" t="37689" r="19106" b="34449"/>
          <a:stretch>
            <a:fillRect/>
          </a:stretch>
        </p:blipFill>
        <p:spPr bwMode="auto">
          <a:xfrm>
            <a:off x="428595" y="214290"/>
            <a:ext cx="8482847" cy="3286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6630" name="Picture 6"/>
          <p:cNvPicPr>
            <a:picLocks noChangeAspect="1" noChangeArrowheads="1"/>
          </p:cNvPicPr>
          <p:nvPr/>
        </p:nvPicPr>
        <p:blipFill>
          <a:blip r:embed="rId3"/>
          <a:srcRect l="36365" t="37691" r="19363" b="35014"/>
          <a:stretch>
            <a:fillRect/>
          </a:stretch>
        </p:blipFill>
        <p:spPr bwMode="auto">
          <a:xfrm>
            <a:off x="785786" y="3571876"/>
            <a:ext cx="7972141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214282" y="285728"/>
            <a:ext cx="8715436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Krainy historyczne w Polsce</a:t>
            </a:r>
            <a:r>
              <a:rPr lang="pl-PL" sz="1600" dirty="0" smtClean="0"/>
              <a:t> – obszary powiązane wspólną historią i kulturą, niekiedy także więzami gospodarczymi na przestrzeni wieków. </a:t>
            </a:r>
          </a:p>
          <a:p>
            <a:r>
              <a:rPr lang="pl-PL" sz="1600" dirty="0" smtClean="0"/>
              <a:t>Według Normana Daviesa we współczesnych granicach Polski znajdują się (niektóre tylko częściowo) następujące krainy historyczne: Wielkopolska (łac. </a:t>
            </a:r>
            <a:r>
              <a:rPr lang="pl-PL" sz="1600" i="1" dirty="0" smtClean="0"/>
              <a:t>Polonia </a:t>
            </a:r>
            <a:r>
              <a:rPr lang="pl-PL" sz="1600" i="1" dirty="0" err="1" smtClean="0"/>
              <a:t>Maior</a:t>
            </a:r>
            <a:r>
              <a:rPr lang="pl-PL" sz="1600" dirty="0" smtClean="0"/>
              <a:t>), Małopolska (łac. </a:t>
            </a:r>
            <a:r>
              <a:rPr lang="pl-PL" sz="1600" i="1" dirty="0" smtClean="0"/>
              <a:t>Polonia Minor</a:t>
            </a:r>
            <a:r>
              <a:rPr lang="pl-PL" sz="1600" dirty="0" smtClean="0"/>
              <a:t>), Mazowsze (łac. </a:t>
            </a:r>
            <a:r>
              <a:rPr lang="pl-PL" sz="1600" i="1" dirty="0" err="1" smtClean="0"/>
              <a:t>Mazovia</a:t>
            </a:r>
            <a:r>
              <a:rPr lang="pl-PL" sz="1600" dirty="0" smtClean="0"/>
              <a:t>), Kujawy (łac. </a:t>
            </a:r>
            <a:r>
              <a:rPr lang="pl-PL" sz="1600" i="1" dirty="0" err="1" smtClean="0"/>
              <a:t>Cuiavia</a:t>
            </a:r>
            <a:r>
              <a:rPr lang="pl-PL" sz="1600" dirty="0" smtClean="0"/>
              <a:t>), Śląsk (łac. </a:t>
            </a:r>
            <a:r>
              <a:rPr lang="pl-PL" sz="1600" i="1" dirty="0" smtClean="0"/>
              <a:t>Silesia</a:t>
            </a:r>
            <a:r>
              <a:rPr lang="pl-PL" sz="1600" dirty="0" smtClean="0"/>
              <a:t>), Pomorze (łac. </a:t>
            </a:r>
            <a:r>
              <a:rPr lang="pl-PL" sz="1600" i="1" dirty="0" smtClean="0"/>
              <a:t>Pomerania</a:t>
            </a:r>
            <a:r>
              <a:rPr lang="pl-PL" sz="1600" dirty="0" smtClean="0"/>
              <a:t>, składające się z dwóch krain o odmiennej przeszłości historycznej – Pomorze Gdańskie i Pomorze Zachodnie), Prusy (łac. </a:t>
            </a:r>
            <a:r>
              <a:rPr lang="pl-PL" sz="1600" i="1" dirty="0" err="1" smtClean="0"/>
              <a:t>Prussia</a:t>
            </a:r>
            <a:r>
              <a:rPr lang="pl-PL" sz="1600" dirty="0" smtClean="0"/>
              <a:t>), Polesie (łac. </a:t>
            </a:r>
            <a:r>
              <a:rPr lang="pl-PL" sz="1600" i="1" dirty="0" smtClean="0"/>
              <a:t>Polesia</a:t>
            </a:r>
            <a:r>
              <a:rPr lang="pl-PL" sz="1600" dirty="0" smtClean="0"/>
              <a:t>), Ruś Czerwona (łac. </a:t>
            </a:r>
            <a:r>
              <a:rPr lang="pl-PL" sz="1600" i="1" dirty="0" err="1" smtClean="0"/>
              <a:t>Ruthenia</a:t>
            </a:r>
            <a:r>
              <a:rPr lang="pl-PL" sz="1600" i="1" dirty="0" smtClean="0"/>
              <a:t> Rubra</a:t>
            </a:r>
            <a:r>
              <a:rPr lang="pl-PL" sz="1600" dirty="0" smtClean="0"/>
              <a:t>) oraz Podlasie (łac. </a:t>
            </a:r>
            <a:r>
              <a:rPr lang="pl-PL" sz="1600" i="1" dirty="0" err="1" smtClean="0"/>
              <a:t>Podlachia</a:t>
            </a:r>
            <a:r>
              <a:rPr lang="pl-PL" sz="1600" dirty="0" smtClean="0"/>
              <a:t>, początkowo nieuwzględniane). </a:t>
            </a:r>
          </a:p>
          <a:p>
            <a:r>
              <a:rPr lang="pl-PL" sz="1600" dirty="0" smtClean="0"/>
              <a:t>Na terenie dawnych Prus wyróżnia się historyczne Warmię, Barcję oraz Mazury, ponadto wrócił do użytku termin Górne Prusy (</a:t>
            </a:r>
            <a:r>
              <a:rPr lang="pl-PL" sz="1600" dirty="0" err="1" smtClean="0"/>
              <a:t>niem</a:t>
            </a:r>
            <a:r>
              <a:rPr lang="pl-PL" sz="1600" dirty="0" smtClean="0"/>
              <a:t>. </a:t>
            </a:r>
            <a:r>
              <a:rPr lang="pl-PL" sz="1600" i="1" dirty="0" err="1" smtClean="0"/>
              <a:t>Oberland</a:t>
            </a:r>
            <a:r>
              <a:rPr lang="pl-PL" sz="1600" dirty="0" smtClean="0"/>
              <a:t>). Pozostałe dawne pruskie krainy leżą w obrębie wyżej wymienionych. Również polska część Litwy Pruskiej pokrywa się z północną częścią Mazur. Dodatkowo za oddzielne krainy historyczne częściowo leżące w Polsce należy uznać Suwalszczyznę, Orawę, Spisz oraz Łużyce, z których do Polski należą zarówno wschodnie krańce Łużyc Dolnych (Żary), jak i Górnych (Zgorzelec, Lubań). Do Polski należą również terytoria historycznych Czech (ziemia kłodzka) oraz Moraw (uzyskane w wyniku korekt granicznych obszary koło </a:t>
            </a:r>
            <a:r>
              <a:rPr lang="pl-PL" sz="1600" dirty="0" err="1" smtClean="0"/>
              <a:t>Osoblahy</a:t>
            </a:r>
            <a:r>
              <a:rPr lang="pl-PL" sz="1600" dirty="0" smtClean="0"/>
              <a:t>). </a:t>
            </a:r>
          </a:p>
          <a:p>
            <a:r>
              <a:rPr lang="pl-PL" sz="1600" dirty="0" smtClean="0"/>
              <a:t>Poza wschodnimi granicami Polski ustalonymi w 1945 pozostają krainy historyczne (lub ich części), które znajdowały się na terytorium Rzeczypospolitej do czasu rozbiorów (</a:t>
            </a:r>
            <a:r>
              <a:rPr lang="pl-PL" sz="1600" dirty="0" err="1" smtClean="0"/>
              <a:t>1772–1795</a:t>
            </a:r>
            <a:r>
              <a:rPr lang="pl-PL" sz="1600" dirty="0" smtClean="0"/>
              <a:t>) oraz na terytorium II Rzeczypospolitej do czasu zawarcia porozumień między mocarstwami wielkiej trójki (</a:t>
            </a:r>
            <a:r>
              <a:rPr lang="pl-PL" sz="1600" dirty="0" err="1" smtClean="0"/>
              <a:t>1943–1945</a:t>
            </a:r>
            <a:r>
              <a:rPr lang="pl-PL" sz="1600" dirty="0" smtClean="0"/>
              <a:t>). Od czasów Kazimierza Wielkiego w skład Korony Królestwa Polskiego wchodziły duża część Wołynia i Podola. Po unii lubelskiej (1569) do Korony Królestwa Polskiego w ramach Rzeczypospolitej Obojga Narodów wchodziły: Wołyń (łac. </a:t>
            </a:r>
            <a:r>
              <a:rPr lang="pl-PL" sz="1600" i="1" dirty="0" err="1" smtClean="0"/>
              <a:t>Volhynia</a:t>
            </a:r>
            <a:r>
              <a:rPr lang="pl-PL" sz="1600" dirty="0" smtClean="0"/>
              <a:t>), Podole (łac. </a:t>
            </a:r>
            <a:r>
              <a:rPr lang="pl-PL" sz="1600" i="1" dirty="0" err="1" smtClean="0"/>
              <a:t>Podolia</a:t>
            </a:r>
            <a:r>
              <a:rPr lang="pl-PL" sz="1600" dirty="0" smtClean="0"/>
              <a:t>), Ukraina (łac. </a:t>
            </a:r>
            <a:r>
              <a:rPr lang="pl-PL" sz="1600" i="1" dirty="0" err="1" smtClean="0"/>
              <a:t>Ucraina</a:t>
            </a:r>
            <a:r>
              <a:rPr lang="pl-PL" sz="1600" dirty="0" smtClean="0"/>
              <a:t>) oraz Inflanty (łac. </a:t>
            </a:r>
            <a:r>
              <a:rPr lang="pl-PL" sz="1600" i="1" dirty="0" smtClean="0"/>
              <a:t>Livonia</a:t>
            </a:r>
            <a:r>
              <a:rPr lang="pl-PL" sz="1600" dirty="0" smtClean="0"/>
              <a:t>). </a:t>
            </a:r>
          </a:p>
          <a:p>
            <a:endParaRPr lang="pl-PL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5209" t="5291" r="41957" b="7396"/>
          <a:stretch>
            <a:fillRect/>
          </a:stretch>
        </p:blipFill>
        <p:spPr bwMode="auto">
          <a:xfrm>
            <a:off x="-1" y="0"/>
            <a:ext cx="737754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/>
          <a:srcRect r="74137" b="80156"/>
          <a:stretch>
            <a:fillRect/>
          </a:stretch>
        </p:blipFill>
        <p:spPr bwMode="auto">
          <a:xfrm>
            <a:off x="500034" y="285728"/>
            <a:ext cx="8324908" cy="54292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14356"/>
            <a:ext cx="9174769" cy="5000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14" t="40000" r="17465"/>
          <a:stretch>
            <a:fillRect/>
          </a:stretch>
        </p:blipFill>
        <p:spPr bwMode="auto">
          <a:xfrm>
            <a:off x="0" y="0"/>
            <a:ext cx="9144000" cy="3765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500034" y="4143380"/>
            <a:ext cx="80010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400" b="1" dirty="0" smtClean="0"/>
              <a:t>Podział Karpat Polskich wg PAN </a:t>
            </a:r>
            <a:r>
              <a:rPr lang="pl-PL" sz="2400" b="1" dirty="0" err="1" smtClean="0"/>
              <a:t>JG</a:t>
            </a:r>
            <a:r>
              <a:rPr lang="pl-PL" sz="2400" b="1" dirty="0" smtClean="0"/>
              <a:t> i </a:t>
            </a:r>
            <a:r>
              <a:rPr lang="pl-PL" sz="2400" b="1" dirty="0" err="1" smtClean="0"/>
              <a:t>PZ</a:t>
            </a:r>
            <a:r>
              <a:rPr lang="pl-PL" sz="2400" b="1" dirty="0" smtClean="0"/>
              <a:t> </a:t>
            </a:r>
          </a:p>
          <a:p>
            <a:pPr algn="ctr"/>
            <a:r>
              <a:rPr lang="pl-PL" sz="2400" b="1" dirty="0" smtClean="0"/>
              <a:t>Jerzy Solon </a:t>
            </a:r>
          </a:p>
          <a:p>
            <a:pPr algn="ctr"/>
            <a:r>
              <a:rPr lang="pl-PL" sz="2400" b="1" dirty="0" smtClean="0"/>
              <a:t>Jan </a:t>
            </a:r>
            <a:r>
              <a:rPr lang="pl-PL" sz="2400" b="1" dirty="0" err="1" smtClean="0"/>
              <a:t>Borzyszkowski</a:t>
            </a:r>
            <a:endParaRPr lang="pl-PL" sz="2400" b="1" dirty="0" smtClean="0"/>
          </a:p>
          <a:p>
            <a:pPr algn="ctr"/>
            <a:r>
              <a:rPr lang="pl-PL" sz="2400" b="1" dirty="0" smtClean="0"/>
              <a:t>2018 r. </a:t>
            </a:r>
          </a:p>
          <a:p>
            <a:pPr algn="ctr"/>
            <a:r>
              <a:rPr lang="pl-PL" sz="2400" b="1" dirty="0" smtClean="0"/>
              <a:t>	 </a:t>
            </a:r>
          </a:p>
          <a:p>
            <a:endParaRPr lang="pl-PL" sz="2400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ole tekstowe 5"/>
          <p:cNvSpPr txBox="1"/>
          <p:nvPr/>
        </p:nvSpPr>
        <p:spPr>
          <a:xfrm>
            <a:off x="285720" y="285728"/>
            <a:ext cx="4143404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100" b="1" dirty="0" smtClean="0"/>
              <a:t>513. Zewnętrzne Karpaty Zachodnie</a:t>
            </a:r>
            <a:endParaRPr lang="pl-PL" sz="1100" dirty="0" smtClean="0"/>
          </a:p>
          <a:p>
            <a:r>
              <a:rPr lang="pl-PL" sz="1100" dirty="0" smtClean="0"/>
              <a:t> </a:t>
            </a:r>
          </a:p>
          <a:p>
            <a:r>
              <a:rPr lang="pl-PL" sz="1100" dirty="0" smtClean="0"/>
              <a:t>                  513.3 </a:t>
            </a:r>
            <a:r>
              <a:rPr lang="pl-PL" sz="1100" u="sng" dirty="0" smtClean="0"/>
              <a:t>Pogórze Zachodniobeskidzkie</a:t>
            </a:r>
            <a:endParaRPr lang="pl-PL" sz="1100" dirty="0" smtClean="0"/>
          </a:p>
          <a:p>
            <a:r>
              <a:rPr lang="pl-PL" sz="1100" dirty="0" smtClean="0"/>
              <a:t>	513,32 Pogórze Śląskie</a:t>
            </a:r>
          </a:p>
          <a:p>
            <a:r>
              <a:rPr lang="pl-PL" sz="1100" dirty="0" smtClean="0"/>
              <a:t>	513.33 Pogórze Wielickie</a:t>
            </a:r>
          </a:p>
          <a:p>
            <a:r>
              <a:rPr lang="pl-PL" sz="1100" dirty="0" smtClean="0"/>
              <a:t>	513.34 Pogórze Wiśnickie 	</a:t>
            </a:r>
          </a:p>
          <a:p>
            <a:r>
              <a:rPr lang="pl-PL" sz="1100" dirty="0" smtClean="0"/>
              <a:t> </a:t>
            </a:r>
          </a:p>
          <a:p>
            <a:r>
              <a:rPr lang="pl-PL" sz="1100" dirty="0" smtClean="0"/>
              <a:t>                 513.4-5 </a:t>
            </a:r>
            <a:r>
              <a:rPr lang="pl-PL" sz="1100" u="sng" dirty="0" smtClean="0"/>
              <a:t>Beskidy Zachodnie </a:t>
            </a:r>
            <a:endParaRPr lang="pl-PL" sz="1100" dirty="0" smtClean="0"/>
          </a:p>
          <a:p>
            <a:r>
              <a:rPr lang="pl-PL" sz="1100" dirty="0" smtClean="0"/>
              <a:t>	513.45 Beskid Śląski</a:t>
            </a:r>
          </a:p>
          <a:p>
            <a:r>
              <a:rPr lang="pl-PL" sz="1100" dirty="0" smtClean="0"/>
              <a:t>	513,46 Kotlina Żywiecka 	</a:t>
            </a:r>
          </a:p>
          <a:p>
            <a:r>
              <a:rPr lang="pl-PL" sz="1100" dirty="0" smtClean="0"/>
              <a:t>	513.47 Beskid Mały</a:t>
            </a:r>
          </a:p>
          <a:p>
            <a:r>
              <a:rPr lang="pl-PL" sz="1100" dirty="0" smtClean="0"/>
              <a:t>	513.48 Beskid Makowski</a:t>
            </a:r>
          </a:p>
          <a:p>
            <a:r>
              <a:rPr lang="pl-PL" sz="1100" dirty="0" smtClean="0"/>
              <a:t>	513.49 Beskid Wyspowy	</a:t>
            </a:r>
          </a:p>
          <a:p>
            <a:r>
              <a:rPr lang="pl-PL" sz="1100" dirty="0" smtClean="0"/>
              <a:t>	513.50 Pogórze Orawsko-Jordanowskie </a:t>
            </a:r>
          </a:p>
          <a:p>
            <a:r>
              <a:rPr lang="pl-PL" sz="1100" dirty="0" smtClean="0"/>
              <a:t>	513.51 Beskid Żywiecko Orawski </a:t>
            </a:r>
          </a:p>
          <a:p>
            <a:r>
              <a:rPr lang="pl-PL" sz="1100" dirty="0" smtClean="0"/>
              <a:t>	513.52 Gorce</a:t>
            </a:r>
          </a:p>
          <a:p>
            <a:r>
              <a:rPr lang="pl-PL" sz="1100" dirty="0" smtClean="0"/>
              <a:t>	513.53 Kotlina Sądecka </a:t>
            </a:r>
          </a:p>
          <a:p>
            <a:r>
              <a:rPr lang="pl-PL" sz="1100" dirty="0" smtClean="0"/>
              <a:t>	513.54 Beskid Sądecki</a:t>
            </a:r>
          </a:p>
          <a:p>
            <a:r>
              <a:rPr lang="pl-PL" sz="1100" dirty="0" smtClean="0"/>
              <a:t>	513.55 Międzygórze Jabłonkowsko-Koniakowskie </a:t>
            </a:r>
          </a:p>
          <a:p>
            <a:r>
              <a:rPr lang="pl-PL" sz="1100" dirty="0" smtClean="0"/>
              <a:t>	513.56 Beskid </a:t>
            </a:r>
            <a:r>
              <a:rPr lang="pl-PL" sz="1100" dirty="0" err="1" smtClean="0"/>
              <a:t>Żywiecko-Kysucki</a:t>
            </a:r>
            <a:endParaRPr lang="pl-PL" sz="1100" dirty="0" smtClean="0"/>
          </a:p>
          <a:p>
            <a:r>
              <a:rPr lang="pl-PL" sz="1100" dirty="0" smtClean="0"/>
              <a:t>	513.57 Pasmo </a:t>
            </a:r>
            <a:r>
              <a:rPr lang="pl-PL" sz="1100" dirty="0" err="1" smtClean="0"/>
              <a:t>Pewelsko-Krzeczowskie</a:t>
            </a:r>
            <a:endParaRPr lang="pl-PL" sz="1100" dirty="0" smtClean="0"/>
          </a:p>
          <a:p>
            <a:r>
              <a:rPr lang="pl-PL" sz="1100" dirty="0" smtClean="0"/>
              <a:t>	513.58 Działy Orawskie </a:t>
            </a:r>
          </a:p>
          <a:p>
            <a:r>
              <a:rPr lang="pl-PL" sz="1100" dirty="0" smtClean="0"/>
              <a:t>	513.59 Pogórze Popradzkie</a:t>
            </a:r>
          </a:p>
          <a:p>
            <a:r>
              <a:rPr lang="pl-PL" sz="1100" dirty="0" smtClean="0"/>
              <a:t> </a:t>
            </a:r>
          </a:p>
          <a:p>
            <a:r>
              <a:rPr lang="pl-PL" sz="1100" dirty="0" smtClean="0"/>
              <a:t>                513.6 </a:t>
            </a:r>
            <a:r>
              <a:rPr lang="pl-PL" sz="1100" u="sng" dirty="0" smtClean="0"/>
              <a:t>Pogórze Środkowo beskidzkie </a:t>
            </a:r>
            <a:endParaRPr lang="pl-PL" sz="1100" dirty="0" smtClean="0"/>
          </a:p>
          <a:p>
            <a:r>
              <a:rPr lang="pl-PL" sz="1100" dirty="0" smtClean="0"/>
              <a:t>	513.61 Pogórze Rożnowskie</a:t>
            </a:r>
          </a:p>
          <a:p>
            <a:r>
              <a:rPr lang="pl-PL" sz="1100" dirty="0" smtClean="0"/>
              <a:t>	513.62 Pogórze Ciężkowickie </a:t>
            </a:r>
          </a:p>
          <a:p>
            <a:r>
              <a:rPr lang="pl-PL" sz="1100" dirty="0" smtClean="0"/>
              <a:t>	513.63 Pogórze Strzyżowskie</a:t>
            </a:r>
          </a:p>
          <a:p>
            <a:r>
              <a:rPr lang="pl-PL" sz="1100" dirty="0" smtClean="0"/>
              <a:t>	513.64 Pogórze Dynowskie </a:t>
            </a:r>
          </a:p>
          <a:p>
            <a:r>
              <a:rPr lang="pl-PL" sz="1100" dirty="0" smtClean="0"/>
              <a:t>	513.65 Pogórze Przemyskie </a:t>
            </a:r>
          </a:p>
          <a:p>
            <a:r>
              <a:rPr lang="pl-PL" sz="1100" dirty="0" smtClean="0"/>
              <a:t>	513.66 Obniżenie Gorlickie </a:t>
            </a:r>
          </a:p>
          <a:p>
            <a:r>
              <a:rPr lang="pl-PL" sz="1100" dirty="0" smtClean="0"/>
              <a:t>	513.67 Kotlina Jasielsko-Krośnieńska  </a:t>
            </a:r>
          </a:p>
          <a:p>
            <a:r>
              <a:rPr lang="pl-PL" sz="1100" dirty="0" smtClean="0"/>
              <a:t>	513.68 Pogórze Jasielskie </a:t>
            </a:r>
          </a:p>
          <a:p>
            <a:r>
              <a:rPr lang="pl-PL" sz="1100" dirty="0" smtClean="0"/>
              <a:t>	513.69 Pogórze Bukowskie</a:t>
            </a:r>
          </a:p>
          <a:p>
            <a:r>
              <a:rPr lang="pl-PL" sz="1100" dirty="0" smtClean="0"/>
              <a:t> </a:t>
            </a:r>
          </a:p>
          <a:p>
            <a:r>
              <a:rPr lang="pl-PL" sz="1100" dirty="0" smtClean="0"/>
              <a:t>               513.7 </a:t>
            </a:r>
            <a:r>
              <a:rPr lang="pl-PL" sz="1100" u="sng" dirty="0" smtClean="0"/>
              <a:t>Beskidy Środkowe </a:t>
            </a:r>
            <a:endParaRPr lang="pl-PL" sz="1100" dirty="0" smtClean="0"/>
          </a:p>
          <a:p>
            <a:r>
              <a:rPr lang="pl-PL" sz="1100" dirty="0" smtClean="0"/>
              <a:t>	513.71 Beskid Niski </a:t>
            </a:r>
          </a:p>
          <a:p>
            <a:endParaRPr lang="pl-PL" sz="1100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929190" y="357166"/>
            <a:ext cx="400052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b="1" dirty="0" smtClean="0"/>
              <a:t>Centralne Karpaty Zachodnie</a:t>
            </a:r>
            <a:endParaRPr lang="pl-PL" sz="1200" dirty="0" smtClean="0"/>
          </a:p>
          <a:p>
            <a:r>
              <a:rPr lang="pl-PL" sz="1200" dirty="0" smtClean="0"/>
              <a:t> </a:t>
            </a:r>
          </a:p>
          <a:p>
            <a:r>
              <a:rPr lang="pl-PL" sz="1200" dirty="0" smtClean="0"/>
              <a:t>	</a:t>
            </a:r>
            <a:r>
              <a:rPr lang="pl-PL" sz="1200" u="sng" dirty="0" smtClean="0"/>
              <a:t>514.1 Obniżenie Orawsko-Podhalańskie</a:t>
            </a:r>
            <a:endParaRPr lang="pl-PL" sz="1200" dirty="0" smtClean="0"/>
          </a:p>
          <a:p>
            <a:r>
              <a:rPr lang="pl-PL" sz="1200" dirty="0" smtClean="0"/>
              <a:t>	514.1. Kotlina Orawsko-Nowotarska </a:t>
            </a:r>
          </a:p>
          <a:p>
            <a:r>
              <a:rPr lang="pl-PL" sz="1200" dirty="0" smtClean="0"/>
              <a:t>	               514.12 Pieniny</a:t>
            </a:r>
          </a:p>
          <a:p>
            <a:r>
              <a:rPr lang="pl-PL" sz="1200" dirty="0" smtClean="0"/>
              <a:t>	               514.13 Pogórze Przedtatrzańskie  </a:t>
            </a:r>
          </a:p>
          <a:p>
            <a:r>
              <a:rPr lang="pl-PL" sz="1200" dirty="0" smtClean="0"/>
              <a:t>	               514.14 Bruzda Przedtatrzańska</a:t>
            </a:r>
          </a:p>
          <a:p>
            <a:r>
              <a:rPr lang="pl-PL" sz="1200" dirty="0" smtClean="0"/>
              <a:t>	               514.15 Magura Spiska </a:t>
            </a:r>
          </a:p>
          <a:p>
            <a:r>
              <a:rPr lang="pl-PL" sz="1200" dirty="0" smtClean="0"/>
              <a:t> </a:t>
            </a:r>
          </a:p>
          <a:p>
            <a:r>
              <a:rPr lang="pl-PL" sz="1200" dirty="0" smtClean="0"/>
              <a:t>	</a:t>
            </a:r>
            <a:r>
              <a:rPr lang="pl-PL" sz="1200" u="sng" dirty="0" smtClean="0"/>
              <a:t>514.5 Łańcuch Tatrzański</a:t>
            </a:r>
            <a:endParaRPr lang="pl-PL" sz="1200" dirty="0" smtClean="0"/>
          </a:p>
          <a:p>
            <a:r>
              <a:rPr lang="pl-PL" sz="1200" dirty="0" smtClean="0"/>
              <a:t>	                514.52 Tatry Zachodnie</a:t>
            </a:r>
          </a:p>
          <a:p>
            <a:r>
              <a:rPr lang="pl-PL" sz="1200" dirty="0" smtClean="0"/>
              <a:t>	                51453 Tary Wysokie 	</a:t>
            </a:r>
          </a:p>
          <a:p>
            <a:r>
              <a:rPr lang="pl-PL" sz="1200" dirty="0" smtClean="0"/>
              <a:t>	                </a:t>
            </a:r>
            <a:r>
              <a:rPr lang="pl-PL" sz="1200" dirty="0" smtClean="0"/>
              <a:t>514.54 </a:t>
            </a:r>
            <a:r>
              <a:rPr lang="pl-PL" sz="1200" dirty="0" smtClean="0"/>
              <a:t>Tatry Reglowe </a:t>
            </a:r>
          </a:p>
          <a:p>
            <a:r>
              <a:rPr lang="pl-PL" sz="1200" dirty="0" smtClean="0"/>
              <a:t> </a:t>
            </a:r>
          </a:p>
          <a:p>
            <a:r>
              <a:rPr lang="pl-PL" sz="1200" b="1" dirty="0" smtClean="0"/>
              <a:t>52 Karpaty Wschodnie z Podkarpaciem Wschodnim</a:t>
            </a:r>
            <a:endParaRPr lang="pl-PL" sz="1200" dirty="0" smtClean="0"/>
          </a:p>
          <a:p>
            <a:r>
              <a:rPr lang="pl-PL" sz="1200" dirty="0" smtClean="0"/>
              <a:t> </a:t>
            </a:r>
          </a:p>
          <a:p>
            <a:r>
              <a:rPr lang="pl-PL" sz="1200" dirty="0" smtClean="0"/>
              <a:t>	</a:t>
            </a:r>
            <a:r>
              <a:rPr lang="pl-PL" sz="1200" u="sng" dirty="0" smtClean="0"/>
              <a:t>521 Wschodnie Podkarpacie </a:t>
            </a:r>
            <a:endParaRPr lang="pl-PL" sz="1200" dirty="0" smtClean="0"/>
          </a:p>
          <a:p>
            <a:r>
              <a:rPr lang="pl-PL" sz="1200" dirty="0" smtClean="0"/>
              <a:t>	521.1 Płaskowyż </a:t>
            </a:r>
            <a:r>
              <a:rPr lang="pl-PL" sz="1200" dirty="0" err="1" smtClean="0"/>
              <a:t>Sańsko-Dniestrzański</a:t>
            </a:r>
            <a:r>
              <a:rPr lang="pl-PL" sz="1200" dirty="0" smtClean="0"/>
              <a:t> </a:t>
            </a:r>
          </a:p>
          <a:p>
            <a:r>
              <a:rPr lang="pl-PL" sz="1200" dirty="0" smtClean="0"/>
              <a:t>	                 521.11 Pogórze </a:t>
            </a:r>
            <a:r>
              <a:rPr lang="pl-PL" sz="1200" dirty="0" err="1" smtClean="0"/>
              <a:t>Hermanowickie</a:t>
            </a:r>
            <a:r>
              <a:rPr lang="pl-PL" sz="1200" dirty="0" smtClean="0"/>
              <a:t> </a:t>
            </a:r>
          </a:p>
          <a:p>
            <a:r>
              <a:rPr lang="pl-PL" sz="1200" dirty="0" smtClean="0"/>
              <a:t>	                  521.13 Płaskowyż Mościcki </a:t>
            </a:r>
          </a:p>
          <a:p>
            <a:r>
              <a:rPr lang="pl-PL" sz="1200" dirty="0" smtClean="0"/>
              <a:t> </a:t>
            </a:r>
          </a:p>
          <a:p>
            <a:r>
              <a:rPr lang="pl-PL" sz="1200" dirty="0" smtClean="0"/>
              <a:t>	</a:t>
            </a:r>
            <a:r>
              <a:rPr lang="pl-PL" sz="1200" u="sng" dirty="0" smtClean="0"/>
              <a:t>522 Zewnętrzne Karpaty Wschodnie (Beskidy </a:t>
            </a:r>
          </a:p>
          <a:p>
            <a:r>
              <a:rPr lang="pl-PL" sz="1200" dirty="0" smtClean="0"/>
              <a:t>                                                                                        </a:t>
            </a:r>
            <a:r>
              <a:rPr lang="pl-PL" sz="1200" u="sng" dirty="0" smtClean="0"/>
              <a:t>Wschodnie)</a:t>
            </a:r>
          </a:p>
          <a:p>
            <a:r>
              <a:rPr lang="pl-PL" sz="1200" dirty="0" smtClean="0"/>
              <a:t>	522.1 Beskidy Lesiste </a:t>
            </a:r>
          </a:p>
          <a:p>
            <a:r>
              <a:rPr lang="pl-PL" sz="1200" dirty="0" smtClean="0"/>
              <a:t>	                  522.11 Góry </a:t>
            </a:r>
            <a:r>
              <a:rPr lang="pl-PL" sz="1200" dirty="0" err="1" smtClean="0"/>
              <a:t>Sanocko-Turczańskie</a:t>
            </a:r>
            <a:r>
              <a:rPr lang="pl-PL" sz="1200" dirty="0" smtClean="0"/>
              <a:t> </a:t>
            </a:r>
          </a:p>
          <a:p>
            <a:r>
              <a:rPr lang="pl-PL" sz="1200" dirty="0" smtClean="0"/>
              <a:t>	                  522.12 Bieszczady Zachodnie </a:t>
            </a:r>
          </a:p>
          <a:p>
            <a:endParaRPr lang="pl-PL" sz="12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14282" y="1214422"/>
            <a:ext cx="850112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800" b="1" dirty="0" smtClean="0"/>
              <a:t>Regionalizacja fizycznogeograficzna</a:t>
            </a:r>
          </a:p>
          <a:p>
            <a:pPr algn="ctr"/>
            <a:r>
              <a:rPr lang="pl-PL" sz="2800" b="1" dirty="0" smtClean="0"/>
              <a:t>Karpat Zachodnich</a:t>
            </a:r>
          </a:p>
          <a:p>
            <a:pPr algn="ctr"/>
            <a:endParaRPr lang="pl-PL" sz="2800" b="1" dirty="0" smtClean="0"/>
          </a:p>
          <a:p>
            <a:pPr algn="ctr"/>
            <a:r>
              <a:rPr lang="pl-PL" sz="2800" b="1" dirty="0" smtClean="0"/>
              <a:t>– studium metodologiczne</a:t>
            </a:r>
          </a:p>
          <a:p>
            <a:pPr algn="ctr"/>
            <a:endParaRPr lang="pl-PL" sz="2800" i="1" dirty="0" smtClean="0"/>
          </a:p>
          <a:p>
            <a:pPr algn="ctr"/>
            <a:endParaRPr lang="pl-PL" sz="2800" i="1" dirty="0" smtClean="0"/>
          </a:p>
          <a:p>
            <a:pPr algn="ctr"/>
            <a:r>
              <a:rPr lang="pl-PL" sz="2800" i="1" dirty="0" smtClean="0"/>
              <a:t>Jarosław Balon, Miłosz Jodłowski</a:t>
            </a:r>
            <a:endParaRPr lang="pl-PL" sz="28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Karpaty regiony.jpg"/>
          <p:cNvPicPr>
            <a:picLocks noChangeAspect="1"/>
          </p:cNvPicPr>
          <p:nvPr/>
        </p:nvPicPr>
        <p:blipFill>
          <a:blip r:embed="rId2"/>
          <a:srcRect l="33594" r="2343"/>
          <a:stretch>
            <a:fillRect/>
          </a:stretch>
        </p:blipFill>
        <p:spPr>
          <a:xfrm>
            <a:off x="0" y="0"/>
            <a:ext cx="9167710" cy="557214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5632" t="22489" r="46256" b="15333"/>
          <a:stretch>
            <a:fillRect/>
          </a:stretch>
        </p:blipFill>
        <p:spPr bwMode="auto">
          <a:xfrm>
            <a:off x="142843" y="0"/>
            <a:ext cx="4857767" cy="6715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 l="29448" t="26485" r="44730" b="11392"/>
          <a:stretch>
            <a:fillRect/>
          </a:stretch>
        </p:blipFill>
        <p:spPr bwMode="auto">
          <a:xfrm>
            <a:off x="4725457" y="0"/>
            <a:ext cx="4418544" cy="6643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5631" t="26458" r="46257" b="20625"/>
          <a:stretch>
            <a:fillRect/>
          </a:stretch>
        </p:blipFill>
        <p:spPr bwMode="auto">
          <a:xfrm>
            <a:off x="1428728" y="285728"/>
            <a:ext cx="5343562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Znalezione obrazy dla zapytania karpa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2976" y="642918"/>
            <a:ext cx="6858000" cy="514350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zielnik-karpacki.pl/application/obrazki/KARPATYpodzia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8596" y="928670"/>
            <a:ext cx="6038850" cy="4295775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428596" y="214290"/>
            <a:ext cx="7715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b="1" dirty="0" smtClean="0"/>
              <a:t>Karpaty podział</a:t>
            </a:r>
            <a:endParaRPr lang="pl-PL" sz="3200" b="1" dirty="0"/>
          </a:p>
        </p:txBody>
      </p:sp>
      <p:sp>
        <p:nvSpPr>
          <p:cNvPr id="4" name="pole tekstowe 3"/>
          <p:cNvSpPr txBox="1"/>
          <p:nvPr/>
        </p:nvSpPr>
        <p:spPr>
          <a:xfrm>
            <a:off x="6715140" y="1000108"/>
            <a:ext cx="242886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i="1" dirty="0" smtClean="0"/>
              <a:t>1. Zewnętrzne Karpaty Zachodnie</a:t>
            </a:r>
            <a:endParaRPr lang="pl-PL" dirty="0" smtClean="0"/>
          </a:p>
          <a:p>
            <a:endParaRPr lang="pl-PL" sz="600" b="1" i="1" dirty="0" smtClean="0"/>
          </a:p>
          <a:p>
            <a:r>
              <a:rPr lang="pl-PL" b="1" i="1" dirty="0" smtClean="0"/>
              <a:t>2. Centralne Karpaty  Zachodnie</a:t>
            </a:r>
            <a:endParaRPr lang="pl-PL" dirty="0" smtClean="0"/>
          </a:p>
          <a:p>
            <a:endParaRPr lang="pl-PL" sz="600" b="1" i="1" dirty="0" smtClean="0"/>
          </a:p>
          <a:p>
            <a:r>
              <a:rPr lang="pl-PL" b="1" i="1" dirty="0" smtClean="0"/>
              <a:t>3. Wewnętrzne Karpaty Zachodnie</a:t>
            </a:r>
            <a:endParaRPr lang="pl-PL" dirty="0" smtClean="0"/>
          </a:p>
          <a:p>
            <a:endParaRPr lang="pl-PL" sz="600" b="1" i="1" dirty="0" smtClean="0"/>
          </a:p>
          <a:p>
            <a:r>
              <a:rPr lang="pl-PL" b="1" i="1" dirty="0" smtClean="0"/>
              <a:t>4. Zewnętrzne Karpaty Wschodnie</a:t>
            </a:r>
            <a:endParaRPr lang="pl-PL" dirty="0" smtClean="0"/>
          </a:p>
          <a:p>
            <a:endParaRPr lang="pl-PL" sz="600" b="1" i="1" dirty="0" smtClean="0"/>
          </a:p>
          <a:p>
            <a:r>
              <a:rPr lang="pl-PL" b="1" i="1" dirty="0" smtClean="0"/>
              <a:t>5. Wewnętrzne Karpaty Wschodnie</a:t>
            </a:r>
            <a:endParaRPr lang="pl-PL" dirty="0" smtClean="0"/>
          </a:p>
          <a:p>
            <a:endParaRPr lang="pl-PL" sz="600" b="1" i="1" dirty="0" smtClean="0"/>
          </a:p>
          <a:p>
            <a:r>
              <a:rPr lang="pl-PL" b="1" i="1" dirty="0" smtClean="0"/>
              <a:t>6. Karpaty Południowe</a:t>
            </a:r>
            <a:endParaRPr lang="pl-PL" dirty="0" smtClean="0"/>
          </a:p>
          <a:p>
            <a:r>
              <a:rPr lang="pl-PL" b="1" i="1" dirty="0" smtClean="0"/>
              <a:t>Góry </a:t>
            </a:r>
          </a:p>
          <a:p>
            <a:endParaRPr lang="pl-PL" sz="600" b="1" i="1" dirty="0" smtClean="0"/>
          </a:p>
          <a:p>
            <a:r>
              <a:rPr lang="pl-PL" b="1" i="1" dirty="0" smtClean="0"/>
              <a:t>7. </a:t>
            </a:r>
            <a:r>
              <a:rPr lang="pl-PL" b="1" i="1" dirty="0" err="1" smtClean="0"/>
              <a:t>Zachodniorumuńskie</a:t>
            </a:r>
            <a:r>
              <a:rPr lang="pl-PL" b="1" i="1" dirty="0" smtClean="0"/>
              <a:t> i Wyżyna Transylwańska</a:t>
            </a: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Znalezione obrazy dla zapytania karpa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571480"/>
            <a:ext cx="6286500" cy="5162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/>
          <a:srcRect t="19578" r="74337" b="61107"/>
          <a:stretch>
            <a:fillRect/>
          </a:stretch>
        </p:blipFill>
        <p:spPr bwMode="auto">
          <a:xfrm>
            <a:off x="357158" y="857232"/>
            <a:ext cx="8151710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http://zielnik-karpacki.pl/application/obrazki/Karpatypodzialkondracki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1538" y="1500174"/>
            <a:ext cx="6448425" cy="33147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Znalezione obrazy dla zapytania karpa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571480"/>
            <a:ext cx="7848600" cy="49339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lum bright="-20000" contrast="20000"/>
          </a:blip>
          <a:srcRect l="22324" t="23813" r="13183" b="12687"/>
          <a:stretch>
            <a:fillRect/>
          </a:stretch>
        </p:blipFill>
        <p:spPr bwMode="auto">
          <a:xfrm>
            <a:off x="428595" y="285728"/>
            <a:ext cx="8474333" cy="5214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8939" t="25135" r="19798" b="21948"/>
          <a:stretch>
            <a:fillRect/>
          </a:stretch>
        </p:blipFill>
        <p:spPr bwMode="auto">
          <a:xfrm>
            <a:off x="-1" y="-1"/>
            <a:ext cx="9144001" cy="5899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1497" t="14552" r="3261" b="11364"/>
          <a:stretch>
            <a:fillRect/>
          </a:stretch>
        </p:blipFill>
        <p:spPr bwMode="auto">
          <a:xfrm>
            <a:off x="0" y="0"/>
            <a:ext cx="9170815" cy="5643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4" name="Łącznik prosty ze strzałką 3"/>
          <p:cNvCxnSpPr/>
          <p:nvPr/>
        </p:nvCxnSpPr>
        <p:spPr>
          <a:xfrm rot="16200000" flipV="1">
            <a:off x="4321967" y="4321975"/>
            <a:ext cx="3071834" cy="14287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ole tekstowe 4"/>
          <p:cNvSpPr txBox="1"/>
          <p:nvPr/>
        </p:nvSpPr>
        <p:spPr>
          <a:xfrm>
            <a:off x="6072198" y="5357826"/>
            <a:ext cx="15001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Pogórze Strzyżowskie</a:t>
            </a:r>
            <a:endParaRPr lang="pl-PL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28112" t="17198" r="4915" b="10041"/>
          <a:stretch>
            <a:fillRect/>
          </a:stretch>
        </p:blipFill>
        <p:spPr bwMode="auto">
          <a:xfrm>
            <a:off x="-1" y="0"/>
            <a:ext cx="9153121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20670" t="14552" r="2435" b="11364"/>
          <a:stretch>
            <a:fillRect/>
          </a:stretch>
        </p:blipFill>
        <p:spPr bwMode="auto">
          <a:xfrm>
            <a:off x="0" y="0"/>
            <a:ext cx="9135094" cy="55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pole tekstowe 2"/>
          <p:cNvSpPr txBox="1"/>
          <p:nvPr/>
        </p:nvSpPr>
        <p:spPr>
          <a:xfrm>
            <a:off x="3000364" y="5715016"/>
            <a:ext cx="56436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 smtClean="0"/>
              <a:t>http://geoserwis.gdos.gov.pl/mapy/ </a:t>
            </a:r>
            <a:endParaRPr lang="pl-PL" sz="2400" b="1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/>
          <a:srcRect t="38661" r="73012" b="41791"/>
          <a:stretch>
            <a:fillRect/>
          </a:stretch>
        </p:blipFill>
        <p:spPr bwMode="auto">
          <a:xfrm>
            <a:off x="571472" y="714356"/>
            <a:ext cx="7658154" cy="47149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76" y="-7772400"/>
            <a:ext cx="6352941" cy="5400000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 l="26458" t="59531" r="48737" b="6073"/>
          <a:stretch>
            <a:fillRect/>
          </a:stretch>
        </p:blipFill>
        <p:spPr bwMode="auto">
          <a:xfrm>
            <a:off x="500034" y="285728"/>
            <a:ext cx="6346992" cy="5500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/>
          <a:srcRect l="54244" t="57943" b="14276"/>
          <a:stretch>
            <a:fillRect/>
          </a:stretch>
        </p:blipFill>
        <p:spPr bwMode="auto">
          <a:xfrm>
            <a:off x="428596" y="285728"/>
            <a:ext cx="8443661" cy="4357718"/>
          </a:xfrm>
          <a:prstGeom prst="rect">
            <a:avLst/>
          </a:prstGeom>
          <a:noFill/>
        </p:spPr>
      </p:pic>
      <p:sp>
        <p:nvSpPr>
          <p:cNvPr id="4" name="pole tekstowe 3"/>
          <p:cNvSpPr txBox="1"/>
          <p:nvPr/>
        </p:nvSpPr>
        <p:spPr>
          <a:xfrm>
            <a:off x="642910" y="5072074"/>
            <a:ext cx="3071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24. Rów Skawiński</a:t>
            </a:r>
          </a:p>
          <a:p>
            <a:r>
              <a:rPr lang="pl-PL" dirty="0" smtClean="0"/>
              <a:t>25. Obniżenie </a:t>
            </a:r>
            <a:r>
              <a:rPr lang="pl-PL" dirty="0" err="1" smtClean="0"/>
              <a:t>Cholerzyńskie</a:t>
            </a:r>
            <a:r>
              <a:rPr lang="pl-PL" dirty="0" smtClean="0"/>
              <a:t> </a:t>
            </a:r>
          </a:p>
          <a:p>
            <a:r>
              <a:rPr lang="pl-PL" dirty="0" smtClean="0"/>
              <a:t>26. Pomost Krakowski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/>
          <a:srcRect l="56567" t="69329" r="5883" b="14276"/>
          <a:stretch>
            <a:fillRect/>
          </a:stretch>
        </p:blipFill>
        <p:spPr bwMode="auto">
          <a:xfrm>
            <a:off x="357158" y="142852"/>
            <a:ext cx="8469372" cy="314327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142844" y="2857496"/>
            <a:ext cx="457203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Zewnętrzne Karpaty Zachodnie</a:t>
            </a:r>
          </a:p>
          <a:p>
            <a:r>
              <a:rPr lang="pl-PL" sz="1600" dirty="0" smtClean="0"/>
              <a:t>	</a:t>
            </a:r>
            <a:r>
              <a:rPr lang="pl-PL" sz="1600" u="sng" dirty="0" smtClean="0"/>
              <a:t>Pogórze Zachodniobeskidzkie</a:t>
            </a:r>
          </a:p>
          <a:p>
            <a:r>
              <a:rPr lang="pl-PL" sz="1600" dirty="0" smtClean="0"/>
              <a:t>		Pogórze Śląskie</a:t>
            </a:r>
          </a:p>
          <a:p>
            <a:r>
              <a:rPr lang="pl-PL" sz="1600" dirty="0" smtClean="0"/>
              <a:t>		Pogórze Wielickie</a:t>
            </a:r>
          </a:p>
          <a:p>
            <a:r>
              <a:rPr lang="pl-PL" sz="1600" dirty="0" smtClean="0"/>
              <a:t>		Pogórze Wiśnickie 	</a:t>
            </a:r>
          </a:p>
          <a:p>
            <a:r>
              <a:rPr lang="pl-PL" sz="1600" dirty="0" smtClean="0"/>
              <a:t>	</a:t>
            </a:r>
            <a:r>
              <a:rPr lang="pl-PL" sz="1600" u="sng" dirty="0" smtClean="0"/>
              <a:t>Pogórze </a:t>
            </a:r>
            <a:r>
              <a:rPr lang="pl-PL" sz="1600" u="sng" dirty="0" err="1" smtClean="0"/>
              <a:t>Środkowobeskidzkie</a:t>
            </a:r>
            <a:r>
              <a:rPr lang="pl-PL" sz="1600" u="sng" dirty="0" smtClean="0"/>
              <a:t> </a:t>
            </a:r>
          </a:p>
          <a:p>
            <a:r>
              <a:rPr lang="pl-PL" sz="1600" dirty="0" smtClean="0"/>
              <a:t>		Pogórze Rożnowskie</a:t>
            </a:r>
          </a:p>
          <a:p>
            <a:r>
              <a:rPr lang="pl-PL" sz="1600" dirty="0" smtClean="0"/>
              <a:t>		Pogórze Ciężkowickie </a:t>
            </a:r>
          </a:p>
          <a:p>
            <a:r>
              <a:rPr lang="pl-PL" sz="1600" dirty="0" smtClean="0"/>
              <a:t>		 Pogórze Strzyżowskie</a:t>
            </a:r>
          </a:p>
          <a:p>
            <a:r>
              <a:rPr lang="pl-PL" sz="1600" dirty="0" smtClean="0"/>
              <a:t>		 Pogórze Dynowskie </a:t>
            </a:r>
          </a:p>
          <a:p>
            <a:r>
              <a:rPr lang="pl-PL" sz="1600" dirty="0" smtClean="0"/>
              <a:t>		 Pogórze Przemyskie </a:t>
            </a:r>
          </a:p>
          <a:p>
            <a:r>
              <a:rPr lang="pl-PL" sz="1600" dirty="0" smtClean="0"/>
              <a:t>		Obniżenie Gorlickie </a:t>
            </a:r>
          </a:p>
          <a:p>
            <a:r>
              <a:rPr lang="pl-PL" sz="1600" dirty="0" smtClean="0"/>
              <a:t>		Kotlina Jasielsko-Krośnieńska  </a:t>
            </a:r>
          </a:p>
          <a:p>
            <a:r>
              <a:rPr lang="pl-PL" sz="1600" dirty="0" smtClean="0"/>
              <a:t>		Pogórze Jasielskie </a:t>
            </a:r>
          </a:p>
          <a:p>
            <a:r>
              <a:rPr lang="pl-PL" sz="1600" dirty="0" smtClean="0"/>
              <a:t>		 Pogórze Bukowskie</a:t>
            </a:r>
            <a:endParaRPr lang="pl-PL" sz="1600" dirty="0"/>
          </a:p>
        </p:txBody>
      </p:sp>
      <p:sp>
        <p:nvSpPr>
          <p:cNvPr id="4" name="pole tekstowe 3"/>
          <p:cNvSpPr txBox="1"/>
          <p:nvPr/>
        </p:nvSpPr>
        <p:spPr>
          <a:xfrm>
            <a:off x="4357686" y="3214686"/>
            <a:ext cx="450059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b="1" dirty="0" smtClean="0"/>
              <a:t>Podkarpacie Wschodnie </a:t>
            </a:r>
          </a:p>
          <a:p>
            <a:r>
              <a:rPr lang="pl-PL" dirty="0" smtClean="0"/>
              <a:t>	</a:t>
            </a:r>
            <a:r>
              <a:rPr lang="pl-PL" u="sng" dirty="0" smtClean="0"/>
              <a:t>Płaskowyż </a:t>
            </a:r>
            <a:r>
              <a:rPr lang="pl-PL" u="sng" dirty="0" err="1" smtClean="0"/>
              <a:t>Sańsko-Dniestrzański</a:t>
            </a:r>
            <a:r>
              <a:rPr lang="pl-PL" dirty="0" smtClean="0"/>
              <a:t>		 </a:t>
            </a:r>
            <a:r>
              <a:rPr lang="pl-PL" dirty="0" smtClean="0"/>
              <a:t>Płaskowyż </a:t>
            </a:r>
            <a:r>
              <a:rPr lang="pl-PL" dirty="0" err="1" smtClean="0"/>
              <a:t>Chyrowski</a:t>
            </a:r>
            <a:r>
              <a:rPr lang="pl-PL" dirty="0" smtClean="0"/>
              <a:t> </a:t>
            </a:r>
          </a:p>
          <a:p>
            <a:endParaRPr lang="pl-PL" sz="1600" b="1" dirty="0" smtClean="0"/>
          </a:p>
          <a:p>
            <a:r>
              <a:rPr lang="pl-PL" sz="1600" b="1" dirty="0" smtClean="0"/>
              <a:t>Zewnętrzne </a:t>
            </a:r>
            <a:r>
              <a:rPr lang="pl-PL" sz="1600" b="1" dirty="0" smtClean="0"/>
              <a:t>Karpaty Wschodnie</a:t>
            </a:r>
          </a:p>
          <a:p>
            <a:r>
              <a:rPr lang="pl-PL" dirty="0" smtClean="0"/>
              <a:t>	</a:t>
            </a:r>
            <a:r>
              <a:rPr lang="pl-PL" u="sng" dirty="0" smtClean="0"/>
              <a:t>Beskidy Lesiste</a:t>
            </a:r>
          </a:p>
          <a:p>
            <a:r>
              <a:rPr lang="pl-PL" dirty="0" smtClean="0"/>
              <a:t>		Góry </a:t>
            </a:r>
            <a:r>
              <a:rPr lang="pl-PL" dirty="0" err="1" smtClean="0"/>
              <a:t>Sanocko-Turczańskie</a:t>
            </a:r>
            <a:endParaRPr lang="pl-PL" dirty="0" smtClean="0"/>
          </a:p>
          <a:p>
            <a:r>
              <a:rPr lang="pl-PL" dirty="0" smtClean="0"/>
              <a:t>		Bieszczady Zachodnie 	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/>
          <a:srcRect l="56567" t="69329" r="5883" b="14276"/>
          <a:stretch>
            <a:fillRect/>
          </a:stretch>
        </p:blipFill>
        <p:spPr bwMode="auto">
          <a:xfrm>
            <a:off x="357158" y="142852"/>
            <a:ext cx="8469372" cy="314327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357158" y="2714620"/>
            <a:ext cx="3500462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/>
              <a:t>Beskidy Zachodnie </a:t>
            </a:r>
          </a:p>
          <a:p>
            <a:r>
              <a:rPr lang="pl-PL" sz="1600" dirty="0" smtClean="0"/>
              <a:t>	Beskid Śląski</a:t>
            </a:r>
          </a:p>
          <a:p>
            <a:r>
              <a:rPr lang="pl-PL" sz="1600" dirty="0" smtClean="0"/>
              <a:t>	Kotlina Żywiecka 	</a:t>
            </a:r>
          </a:p>
          <a:p>
            <a:r>
              <a:rPr lang="pl-PL" sz="1600" dirty="0" smtClean="0"/>
              <a:t>	Beskid Mały</a:t>
            </a:r>
          </a:p>
          <a:p>
            <a:r>
              <a:rPr lang="pl-PL" sz="1600" dirty="0" smtClean="0"/>
              <a:t>	Beskid Makowski</a:t>
            </a:r>
          </a:p>
          <a:p>
            <a:r>
              <a:rPr lang="pl-PL" sz="1600" dirty="0" smtClean="0"/>
              <a:t>	Beskid Wyspowy	</a:t>
            </a:r>
          </a:p>
          <a:p>
            <a:r>
              <a:rPr lang="pl-PL" sz="1600" dirty="0" smtClean="0"/>
              <a:t>	Kotlina Rabczańska </a:t>
            </a:r>
          </a:p>
          <a:p>
            <a:r>
              <a:rPr lang="pl-PL" sz="1600" dirty="0" smtClean="0"/>
              <a:t>	Beskid Żywiecki</a:t>
            </a:r>
          </a:p>
          <a:p>
            <a:r>
              <a:rPr lang="pl-PL" sz="1600" dirty="0" smtClean="0"/>
              <a:t>	Gorce </a:t>
            </a:r>
          </a:p>
          <a:p>
            <a:r>
              <a:rPr lang="pl-PL" sz="1600" dirty="0" smtClean="0"/>
              <a:t>	Kotlina Sądecka </a:t>
            </a:r>
          </a:p>
          <a:p>
            <a:r>
              <a:rPr lang="pl-PL" sz="1600" dirty="0" smtClean="0"/>
              <a:t>	Beskid Sądecki</a:t>
            </a:r>
          </a:p>
          <a:p>
            <a:r>
              <a:rPr lang="pl-PL" sz="1600" dirty="0" smtClean="0"/>
              <a:t>Beskidy Środkowe </a:t>
            </a:r>
          </a:p>
          <a:p>
            <a:r>
              <a:rPr lang="pl-PL" sz="1600" dirty="0" smtClean="0"/>
              <a:t>	Beskid Niski </a:t>
            </a:r>
          </a:p>
          <a:p>
            <a:r>
              <a:rPr lang="pl-PL" sz="1600" dirty="0" smtClean="0"/>
              <a:t>Beskidy Lesiste </a:t>
            </a:r>
          </a:p>
          <a:p>
            <a:r>
              <a:rPr lang="pl-PL" sz="1600" dirty="0" smtClean="0"/>
              <a:t>	Góry </a:t>
            </a:r>
            <a:r>
              <a:rPr lang="pl-PL" sz="1600" dirty="0" err="1" smtClean="0"/>
              <a:t>Sanocko-Turczańskie</a:t>
            </a:r>
            <a:r>
              <a:rPr lang="pl-PL" sz="1600" dirty="0" smtClean="0"/>
              <a:t> </a:t>
            </a:r>
          </a:p>
          <a:p>
            <a:r>
              <a:rPr lang="pl-PL" sz="1600" dirty="0" smtClean="0"/>
              <a:t>	Bieszczady Zachodnie </a:t>
            </a:r>
            <a:endParaRPr lang="pl-PL" sz="1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upload.wikimedia.org/wikipedia/commons/7/7c/Physico-Geographical_Regionalization_of_Poland.png"/>
          <p:cNvPicPr>
            <a:picLocks noChangeAspect="1" noChangeArrowheads="1"/>
          </p:cNvPicPr>
          <p:nvPr/>
        </p:nvPicPr>
        <p:blipFill>
          <a:blip r:embed="rId2"/>
          <a:srcRect l="56567" t="69329" r="5883" b="14276"/>
          <a:stretch>
            <a:fillRect/>
          </a:stretch>
        </p:blipFill>
        <p:spPr bwMode="auto">
          <a:xfrm>
            <a:off x="357158" y="142852"/>
            <a:ext cx="8469372" cy="3143272"/>
          </a:xfrm>
          <a:prstGeom prst="rect">
            <a:avLst/>
          </a:prstGeom>
          <a:noFill/>
        </p:spPr>
      </p:pic>
      <p:sp>
        <p:nvSpPr>
          <p:cNvPr id="3" name="pole tekstowe 2"/>
          <p:cNvSpPr txBox="1"/>
          <p:nvPr/>
        </p:nvSpPr>
        <p:spPr>
          <a:xfrm>
            <a:off x="642910" y="2857496"/>
            <a:ext cx="585791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Centralne Karpaty Zachodnie</a:t>
            </a:r>
          </a:p>
          <a:p>
            <a:r>
              <a:rPr lang="pl-PL" dirty="0" smtClean="0"/>
              <a:t>	Obniżenie Orawsko-Podhalańskie</a:t>
            </a:r>
          </a:p>
          <a:p>
            <a:r>
              <a:rPr lang="pl-PL" dirty="0" smtClean="0"/>
              <a:t>		Kotlina Orawsko-Nowotarska </a:t>
            </a:r>
          </a:p>
          <a:p>
            <a:r>
              <a:rPr lang="pl-PL" dirty="0" smtClean="0"/>
              <a:t>		Pieniny</a:t>
            </a:r>
          </a:p>
          <a:p>
            <a:r>
              <a:rPr lang="pl-PL" dirty="0" smtClean="0"/>
              <a:t>		Pogórze </a:t>
            </a:r>
            <a:r>
              <a:rPr lang="pl-PL" dirty="0" err="1" smtClean="0"/>
              <a:t>Spisko-Gubałowskie</a:t>
            </a:r>
            <a:r>
              <a:rPr lang="pl-PL" dirty="0" smtClean="0"/>
              <a:t>  </a:t>
            </a:r>
          </a:p>
          <a:p>
            <a:r>
              <a:rPr lang="pl-PL" dirty="0" smtClean="0"/>
              <a:t>		Rów Podtatrzański</a:t>
            </a:r>
          </a:p>
          <a:p>
            <a:r>
              <a:rPr lang="pl-PL" dirty="0" smtClean="0"/>
              <a:t>		Łańcuch Tatrzański</a:t>
            </a:r>
          </a:p>
          <a:p>
            <a:r>
              <a:rPr lang="pl-PL" dirty="0" smtClean="0"/>
              <a:t>	Tatry Zachodnie</a:t>
            </a:r>
          </a:p>
          <a:p>
            <a:r>
              <a:rPr lang="pl-PL" dirty="0" smtClean="0"/>
              <a:t>	Tary Wysokie 	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409</Words>
  <Application>Microsoft Office PowerPoint</Application>
  <PresentationFormat>Pokaz na ekranie (4:3)</PresentationFormat>
  <Paragraphs>175</Paragraphs>
  <Slides>36</Slides>
  <Notes>1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7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Użytkownik systemu Windows</dc:creator>
  <cp:lastModifiedBy>Użytkownik systemu Windows</cp:lastModifiedBy>
  <cp:revision>25</cp:revision>
  <dcterms:created xsi:type="dcterms:W3CDTF">2019-04-05T16:17:40Z</dcterms:created>
  <dcterms:modified xsi:type="dcterms:W3CDTF">2024-11-13T10:33:10Z</dcterms:modified>
</cp:coreProperties>
</file>