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8" r:id="rId19"/>
    <p:sldId id="273" r:id="rId20"/>
    <p:sldId id="274" r:id="rId21"/>
    <p:sldId id="275" r:id="rId22"/>
    <p:sldId id="276"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1B23FAF-CAAA-4CE8-8C9B-4ECC32247922}" type="datetimeFigureOut">
              <a:rPr lang="pl-PL" smtClean="0"/>
              <a:pPr/>
              <a:t>23.02.2023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32A128-E1B0-42DD-B0B2-9353679D4E1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23FAF-CAAA-4CE8-8C9B-4ECC32247922}" type="datetimeFigureOut">
              <a:rPr lang="pl-PL" smtClean="0"/>
              <a:pPr/>
              <a:t>23.02.2023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2A128-E1B0-42DD-B0B2-9353679D4E1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ole tekstowe 1"/>
          <p:cNvSpPr txBox="1">
            <a:spLocks noChangeArrowheads="1"/>
          </p:cNvSpPr>
          <p:nvPr/>
        </p:nvSpPr>
        <p:spPr bwMode="auto">
          <a:xfrm>
            <a:off x="357188" y="285750"/>
            <a:ext cx="8358187" cy="5078313"/>
          </a:xfrm>
          <a:prstGeom prst="rect">
            <a:avLst/>
          </a:prstGeom>
          <a:noFill/>
          <a:ln w="9525">
            <a:noFill/>
            <a:miter lim="800000"/>
            <a:headEnd/>
            <a:tailEnd/>
          </a:ln>
        </p:spPr>
        <p:txBody>
          <a:bodyPr>
            <a:spAutoFit/>
          </a:bodyPr>
          <a:lstStyle/>
          <a:p>
            <a:pPr algn="ctr"/>
            <a:r>
              <a:rPr lang="pl-PL" sz="13800" b="1" dirty="0"/>
              <a:t>Łabowska Hala </a:t>
            </a:r>
          </a:p>
          <a:p>
            <a:pPr algn="ctr"/>
            <a:endParaRPr lang="pl-PL"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G:\Moje dokumenty\GOPR\StPudło-Różne\HŁabowska\009.jpg"/>
          <p:cNvPicPr>
            <a:picLocks noChangeAspect="1" noChangeArrowheads="1"/>
          </p:cNvPicPr>
          <p:nvPr/>
        </p:nvPicPr>
        <p:blipFill>
          <a:blip r:embed="rId2"/>
          <a:srcRect l="3285" t="52229" r="2559" b="2106"/>
          <a:stretch>
            <a:fillRect/>
          </a:stretch>
        </p:blipFill>
        <p:spPr bwMode="auto">
          <a:xfrm>
            <a:off x="611188" y="620713"/>
            <a:ext cx="8064500" cy="5329237"/>
          </a:xfrm>
          <a:prstGeom prst="rect">
            <a:avLst/>
          </a:prstGeom>
          <a:noFill/>
          <a:ln w="9525">
            <a:noFill/>
            <a:miter lim="800000"/>
            <a:headEnd/>
            <a:tailEnd/>
          </a:ln>
        </p:spPr>
      </p:pic>
      <p:sp>
        <p:nvSpPr>
          <p:cNvPr id="66563" name="pole tekstowe 2"/>
          <p:cNvSpPr txBox="1">
            <a:spLocks noChangeArrowheads="1"/>
          </p:cNvSpPr>
          <p:nvPr/>
        </p:nvSpPr>
        <p:spPr bwMode="auto">
          <a:xfrm>
            <a:off x="684213" y="6092825"/>
            <a:ext cx="7991475" cy="369888"/>
          </a:xfrm>
          <a:prstGeom prst="rect">
            <a:avLst/>
          </a:prstGeom>
          <a:noFill/>
          <a:ln w="9525">
            <a:noFill/>
            <a:miter lim="800000"/>
            <a:headEnd/>
            <a:tailEnd/>
          </a:ln>
        </p:spPr>
        <p:txBody>
          <a:bodyPr>
            <a:spAutoFit/>
          </a:bodyPr>
          <a:lstStyle/>
          <a:p>
            <a:pPr algn="ctr"/>
            <a:r>
              <a:rPr lang="pl-PL" b="1"/>
              <a:t>Otwarcie nowego schroniska na Łabowskiej Hali – 11 październik 1955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Monografia\107.jpg"/>
          <p:cNvPicPr>
            <a:picLocks noChangeAspect="1" noChangeArrowheads="1"/>
          </p:cNvPicPr>
          <p:nvPr/>
        </p:nvPicPr>
        <p:blipFill>
          <a:blip r:embed="rId2"/>
          <a:srcRect/>
          <a:stretch>
            <a:fillRect/>
          </a:stretch>
        </p:blipFill>
        <p:spPr bwMode="auto">
          <a:xfrm>
            <a:off x="611188" y="836613"/>
            <a:ext cx="7977187" cy="4895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G:\Moje dokumenty\GOPR\StPudło-Różne\HŁabowska\030.jpg"/>
          <p:cNvPicPr>
            <a:picLocks noChangeAspect="1" noChangeArrowheads="1"/>
          </p:cNvPicPr>
          <p:nvPr/>
        </p:nvPicPr>
        <p:blipFill>
          <a:blip r:embed="rId2"/>
          <a:srcRect/>
          <a:stretch>
            <a:fillRect/>
          </a:stretch>
        </p:blipFill>
        <p:spPr bwMode="auto">
          <a:xfrm>
            <a:off x="900113" y="765175"/>
            <a:ext cx="7556500" cy="52562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G:\Moje dokumenty\GOPR\StPudło\HŁabowska\025.jpg"/>
          <p:cNvPicPr>
            <a:picLocks noChangeAspect="1" noChangeArrowheads="1"/>
          </p:cNvPicPr>
          <p:nvPr/>
        </p:nvPicPr>
        <p:blipFill>
          <a:blip r:embed="rId2"/>
          <a:srcRect/>
          <a:stretch>
            <a:fillRect/>
          </a:stretch>
        </p:blipFill>
        <p:spPr bwMode="auto">
          <a:xfrm>
            <a:off x="1106488" y="725488"/>
            <a:ext cx="6931025" cy="54070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ole tekstowe 1"/>
          <p:cNvSpPr txBox="1">
            <a:spLocks noChangeArrowheads="1"/>
          </p:cNvSpPr>
          <p:nvPr/>
        </p:nvSpPr>
        <p:spPr bwMode="auto">
          <a:xfrm>
            <a:off x="539750" y="476250"/>
            <a:ext cx="7777163" cy="4832350"/>
          </a:xfrm>
          <a:prstGeom prst="rect">
            <a:avLst/>
          </a:prstGeom>
          <a:noFill/>
          <a:ln w="9525">
            <a:noFill/>
            <a:miter lim="800000"/>
            <a:headEnd/>
            <a:tailEnd/>
          </a:ln>
        </p:spPr>
        <p:txBody>
          <a:bodyPr>
            <a:spAutoFit/>
          </a:bodyPr>
          <a:lstStyle/>
          <a:p>
            <a:r>
              <a:rPr lang="pl-PL" b="1"/>
              <a:t>W schronisku tym dwukrotnie nocował ksiądz Karol Wojtyła </a:t>
            </a:r>
          </a:p>
          <a:p>
            <a:r>
              <a:rPr lang="pl-PL" b="1"/>
              <a:t>- 14 sierpnia 1954</a:t>
            </a:r>
          </a:p>
          <a:p>
            <a:pPr>
              <a:buFontTx/>
              <a:buChar char="-"/>
            </a:pPr>
            <a:r>
              <a:rPr lang="pl-PL" b="1"/>
              <a:t> wrzesień 1955</a:t>
            </a:r>
          </a:p>
          <a:p>
            <a:pPr>
              <a:buFontTx/>
              <a:buChar char="-"/>
            </a:pPr>
            <a:endParaRPr lang="pl-PL" b="1"/>
          </a:p>
          <a:p>
            <a:pPr>
              <a:buFontTx/>
              <a:buChar char="-"/>
            </a:pPr>
            <a:endParaRPr lang="pl-PL" b="1"/>
          </a:p>
          <a:p>
            <a:r>
              <a:rPr lang="pl-PL" b="1"/>
              <a:t>Kierownicy schroniska:</a:t>
            </a:r>
          </a:p>
          <a:p>
            <a:r>
              <a:rPr lang="pl-PL" b="1"/>
              <a:t>1954 		– Wojciech Bołoz</a:t>
            </a:r>
          </a:p>
          <a:p>
            <a:r>
              <a:rPr lang="pl-PL" sz="2000" b="1" u="sng"/>
              <a:t>1955-1973 	– Józef Stec z rodziną (ratownik  GOPR)</a:t>
            </a:r>
          </a:p>
          <a:p>
            <a:r>
              <a:rPr lang="pl-PL" b="1"/>
              <a:t>1973-1980 	– Wacław Kudlik</a:t>
            </a:r>
          </a:p>
          <a:p>
            <a:r>
              <a:rPr lang="pl-PL" b="1"/>
              <a:t>1980-1981 	– Karol Krokowski</a:t>
            </a:r>
          </a:p>
          <a:p>
            <a:r>
              <a:rPr lang="pl-PL" b="1"/>
              <a:t>1981-1983 	– Ewa Piekarz-Sobczyńska</a:t>
            </a:r>
          </a:p>
          <a:p>
            <a:r>
              <a:rPr lang="pl-PL" b="1" u="sng"/>
              <a:t>1983-1993 	– Antoni Poręba (ratownik GOPR)</a:t>
            </a:r>
          </a:p>
          <a:p>
            <a:r>
              <a:rPr lang="pl-PL" b="1"/>
              <a:t>1993-2001	– Irena Tarnowska (dziś właścicielka „Cyrli”)</a:t>
            </a:r>
          </a:p>
          <a:p>
            <a:r>
              <a:rPr lang="pl-PL" b="1"/>
              <a:t>2001-2003	– Dorota Pawłowska i Zbigniew Wardęga</a:t>
            </a:r>
          </a:p>
          <a:p>
            <a:r>
              <a:rPr lang="pl-PL" b="1"/>
              <a:t>2003-2005 	– Michał Walęga</a:t>
            </a:r>
          </a:p>
          <a:p>
            <a:r>
              <a:rPr lang="pl-PL" b="1"/>
              <a:t>2005-?		– Mariusz Schabikowski </a:t>
            </a:r>
          </a:p>
          <a:p>
            <a:r>
              <a:rPr lang="pl-PL" b="1"/>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E:\In\05.jpg"/>
          <p:cNvPicPr>
            <a:picLocks noChangeAspect="1" noChangeArrowheads="1"/>
          </p:cNvPicPr>
          <p:nvPr/>
        </p:nvPicPr>
        <p:blipFill>
          <a:blip r:embed="rId2"/>
          <a:srcRect l="6635" b="1515"/>
          <a:stretch>
            <a:fillRect/>
          </a:stretch>
        </p:blipFill>
        <p:spPr bwMode="auto">
          <a:xfrm>
            <a:off x="971550" y="692150"/>
            <a:ext cx="7094538" cy="4681538"/>
          </a:xfrm>
          <a:prstGeom prst="rect">
            <a:avLst/>
          </a:prstGeom>
          <a:noFill/>
          <a:ln w="9525">
            <a:noFill/>
            <a:miter lim="800000"/>
            <a:headEnd/>
            <a:tailEnd/>
          </a:ln>
        </p:spPr>
      </p:pic>
      <p:sp>
        <p:nvSpPr>
          <p:cNvPr id="3" name="pole tekstowe 2"/>
          <p:cNvSpPr txBox="1"/>
          <p:nvPr/>
        </p:nvSpPr>
        <p:spPr>
          <a:xfrm>
            <a:off x="714348" y="5786454"/>
            <a:ext cx="7858180" cy="369332"/>
          </a:xfrm>
          <a:prstGeom prst="rect">
            <a:avLst/>
          </a:prstGeom>
          <a:noFill/>
        </p:spPr>
        <p:txBody>
          <a:bodyPr wrap="square" rtlCol="0">
            <a:spAutoFit/>
          </a:bodyPr>
          <a:lstStyle/>
          <a:p>
            <a:pPr algn="ctr"/>
            <a:r>
              <a:rPr lang="pl-PL" b="1" dirty="0" smtClean="0"/>
              <a:t>Władysław </a:t>
            </a:r>
            <a:r>
              <a:rPr lang="pl-PL" b="1" dirty="0" err="1" smtClean="0"/>
              <a:t>Stendera</a:t>
            </a:r>
            <a:r>
              <a:rPr lang="pl-PL" b="1" dirty="0" smtClean="0"/>
              <a:t> – późniejszy patron </a:t>
            </a:r>
            <a:r>
              <a:rPr lang="pl-PL" b="1" dirty="0" err="1" smtClean="0"/>
              <a:t>schorniska</a:t>
            </a:r>
            <a:r>
              <a:rPr lang="pl-PL" b="1" dirty="0" smtClean="0"/>
              <a:t> na jego tle </a:t>
            </a:r>
            <a:endParaRPr lang="pl-PL"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E:\Jpg Stare i Nowe\Schroniska\ŁabowskaH01.jpg"/>
          <p:cNvPicPr>
            <a:picLocks noChangeAspect="1" noChangeArrowheads="1"/>
          </p:cNvPicPr>
          <p:nvPr/>
        </p:nvPicPr>
        <p:blipFill>
          <a:blip r:embed="rId2"/>
          <a:srcRect/>
          <a:stretch>
            <a:fillRect/>
          </a:stretch>
        </p:blipFill>
        <p:spPr bwMode="auto">
          <a:xfrm>
            <a:off x="827088" y="620713"/>
            <a:ext cx="7521575" cy="53292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oje Dokum - G\-  Miejsca\Łabowa\Stec Jozef.jpeg"/>
          <p:cNvPicPr>
            <a:picLocks noChangeAspect="1" noChangeArrowheads="1"/>
          </p:cNvPicPr>
          <p:nvPr/>
        </p:nvPicPr>
        <p:blipFill>
          <a:blip r:embed="rId2"/>
          <a:srcRect/>
          <a:stretch>
            <a:fillRect/>
          </a:stretch>
        </p:blipFill>
        <p:spPr bwMode="auto">
          <a:xfrm>
            <a:off x="928662" y="428604"/>
            <a:ext cx="7079273" cy="4714908"/>
          </a:xfrm>
          <a:prstGeom prst="rect">
            <a:avLst/>
          </a:prstGeom>
          <a:noFill/>
        </p:spPr>
      </p:pic>
      <p:sp>
        <p:nvSpPr>
          <p:cNvPr id="3" name="pole tekstowe 2"/>
          <p:cNvSpPr txBox="1"/>
          <p:nvPr/>
        </p:nvSpPr>
        <p:spPr>
          <a:xfrm>
            <a:off x="714348" y="5357826"/>
            <a:ext cx="7858180" cy="646331"/>
          </a:xfrm>
          <a:prstGeom prst="rect">
            <a:avLst/>
          </a:prstGeom>
          <a:noFill/>
        </p:spPr>
        <p:txBody>
          <a:bodyPr wrap="square" rtlCol="0">
            <a:spAutoFit/>
          </a:bodyPr>
          <a:lstStyle/>
          <a:p>
            <a:pPr algn="ctr"/>
            <a:r>
              <a:rPr lang="pl-PL" dirty="0" smtClean="0"/>
              <a:t>Józef STEC – jeden z pierwszych kierowników schroniska (siedzi na wozie).  </a:t>
            </a:r>
          </a:p>
          <a:p>
            <a:pPr algn="ctr"/>
            <a:r>
              <a:rPr lang="pl-PL" dirty="0" smtClean="0"/>
              <a:t>Gospodarzył w schronisku wraz z rodziną. </a:t>
            </a: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28604"/>
            <a:ext cx="9144000" cy="564060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E:\Moje obrazy\Nowy Sącz\Labow01.bmp"/>
          <p:cNvPicPr>
            <a:picLocks noChangeAspect="1" noChangeArrowheads="1"/>
          </p:cNvPicPr>
          <p:nvPr/>
        </p:nvPicPr>
        <p:blipFill>
          <a:blip r:embed="rId2"/>
          <a:srcRect/>
          <a:stretch>
            <a:fillRect/>
          </a:stretch>
        </p:blipFill>
        <p:spPr bwMode="auto">
          <a:xfrm>
            <a:off x="250825" y="260350"/>
            <a:ext cx="8545513" cy="64087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l="32401" t="10080" r="32501" b="4240"/>
          <a:stretch>
            <a:fillRect/>
          </a:stretch>
        </p:blipFill>
        <p:spPr bwMode="auto">
          <a:xfrm>
            <a:off x="539750" y="333375"/>
            <a:ext cx="3963988" cy="6048375"/>
          </a:xfrm>
          <a:prstGeom prst="rect">
            <a:avLst/>
          </a:prstGeom>
          <a:noFill/>
          <a:ln w="9525">
            <a:noFill/>
            <a:miter lim="800000"/>
            <a:headEnd/>
            <a:tailEnd/>
          </a:ln>
        </p:spPr>
      </p:pic>
      <p:pic>
        <p:nvPicPr>
          <p:cNvPr id="58371" name="Picture 3"/>
          <p:cNvPicPr>
            <a:picLocks noChangeAspect="1" noChangeArrowheads="1"/>
          </p:cNvPicPr>
          <p:nvPr/>
        </p:nvPicPr>
        <p:blipFill>
          <a:blip r:embed="rId3"/>
          <a:srcRect l="34879" t="25920" r="35873" b="35921"/>
          <a:stretch>
            <a:fillRect/>
          </a:stretch>
        </p:blipFill>
        <p:spPr bwMode="auto">
          <a:xfrm>
            <a:off x="4211638" y="2492375"/>
            <a:ext cx="4681537" cy="3816350"/>
          </a:xfrm>
          <a:prstGeom prst="rect">
            <a:avLst/>
          </a:prstGeom>
          <a:noFill/>
          <a:ln w="9525">
            <a:noFill/>
            <a:miter lim="800000"/>
            <a:headEnd/>
            <a:tailEnd/>
          </a:ln>
        </p:spPr>
      </p:pic>
      <p:sp>
        <p:nvSpPr>
          <p:cNvPr id="58372" name="pole tekstowe 3"/>
          <p:cNvSpPr txBox="1">
            <a:spLocks noChangeArrowheads="1"/>
          </p:cNvSpPr>
          <p:nvPr/>
        </p:nvSpPr>
        <p:spPr bwMode="auto">
          <a:xfrm>
            <a:off x="4716463" y="620713"/>
            <a:ext cx="2879725" cy="369887"/>
          </a:xfrm>
          <a:prstGeom prst="rect">
            <a:avLst/>
          </a:prstGeom>
          <a:noFill/>
          <a:ln w="9525">
            <a:noFill/>
            <a:miter lim="800000"/>
            <a:headEnd/>
            <a:tailEnd/>
          </a:ln>
        </p:spPr>
        <p:txBody>
          <a:bodyPr>
            <a:spAutoFit/>
          </a:bodyPr>
          <a:lstStyle/>
          <a:p>
            <a:r>
              <a:rPr lang="pl-PL"/>
              <a:t>1914 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s://e-turysta.net/zdjecia/galeria-glowna/max/80/Schronisko-Pttk-Na-Hali-Labowskiej-Labowa-806682.jpg"/>
          <p:cNvPicPr>
            <a:picLocks noChangeAspect="1" noChangeArrowheads="1"/>
          </p:cNvPicPr>
          <p:nvPr/>
        </p:nvPicPr>
        <p:blipFill>
          <a:blip r:embed="rId2"/>
          <a:srcRect/>
          <a:stretch>
            <a:fillRect/>
          </a:stretch>
        </p:blipFill>
        <p:spPr bwMode="auto">
          <a:xfrm>
            <a:off x="611188" y="549275"/>
            <a:ext cx="7620000" cy="5715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chroniska.pttk.pl/files/schronisko_picture/171.jpg"/>
          <p:cNvPicPr>
            <a:picLocks noChangeAspect="1" noChangeArrowheads="1"/>
          </p:cNvPicPr>
          <p:nvPr/>
        </p:nvPicPr>
        <p:blipFill>
          <a:blip r:embed="rId2"/>
          <a:srcRect/>
          <a:stretch>
            <a:fillRect/>
          </a:stretch>
        </p:blipFill>
        <p:spPr bwMode="auto">
          <a:xfrm>
            <a:off x="611188" y="549275"/>
            <a:ext cx="8128000" cy="54006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ole tekstowe 1"/>
          <p:cNvSpPr txBox="1">
            <a:spLocks noChangeArrowheads="1"/>
          </p:cNvSpPr>
          <p:nvPr/>
        </p:nvSpPr>
        <p:spPr bwMode="auto">
          <a:xfrm>
            <a:off x="357188" y="928688"/>
            <a:ext cx="8286750" cy="3908425"/>
          </a:xfrm>
          <a:prstGeom prst="rect">
            <a:avLst/>
          </a:prstGeom>
          <a:noFill/>
          <a:ln w="9525">
            <a:noFill/>
            <a:miter lim="800000"/>
            <a:headEnd/>
            <a:tailEnd/>
          </a:ln>
        </p:spPr>
        <p:txBody>
          <a:bodyPr>
            <a:spAutoFit/>
          </a:bodyPr>
          <a:lstStyle/>
          <a:p>
            <a:r>
              <a:rPr lang="pl-PL" b="1" u="sng"/>
              <a:t>Obszerna historia schroniska na stronie: </a:t>
            </a:r>
          </a:p>
          <a:p>
            <a:endParaRPr lang="pl-PL"/>
          </a:p>
          <a:p>
            <a:endParaRPr lang="pl-PL" sz="2400" b="1"/>
          </a:p>
          <a:p>
            <a:r>
              <a:rPr lang="pl-PL" sz="2400" b="1"/>
              <a:t>Centralnego Ośrodka Turystyki Górskiej – Kraków</a:t>
            </a:r>
          </a:p>
          <a:p>
            <a:endParaRPr lang="pl-PL" sz="2400" b="1"/>
          </a:p>
          <a:p>
            <a:endParaRPr lang="pl-PL" sz="2400" b="1"/>
          </a:p>
          <a:p>
            <a:endParaRPr lang="pl-PL" sz="2400" b="1"/>
          </a:p>
          <a:p>
            <a:endParaRPr lang="pl-PL" sz="2400" b="1"/>
          </a:p>
          <a:p>
            <a:r>
              <a:rPr lang="pl-PL" sz="2000" b="1"/>
              <a:t>http://www.cotg.pttk.pl/encyklopedia_tresc.php?id=35&amp;szukaj=  </a:t>
            </a:r>
          </a:p>
          <a:p>
            <a:endParaRPr lang="pl-PL" sz="2400" b="1"/>
          </a:p>
          <a:p>
            <a:endParaRPr lang="pl-PL"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ole tekstowe 1"/>
          <p:cNvSpPr txBox="1">
            <a:spLocks noChangeArrowheads="1"/>
          </p:cNvSpPr>
          <p:nvPr/>
        </p:nvSpPr>
        <p:spPr bwMode="auto">
          <a:xfrm>
            <a:off x="395288" y="301625"/>
            <a:ext cx="8497887" cy="6126163"/>
          </a:xfrm>
          <a:prstGeom prst="rect">
            <a:avLst/>
          </a:prstGeom>
          <a:noFill/>
          <a:ln w="9525">
            <a:noFill/>
            <a:miter lim="800000"/>
            <a:headEnd/>
            <a:tailEnd/>
          </a:ln>
        </p:spPr>
        <p:txBody>
          <a:bodyPr>
            <a:spAutoFit/>
          </a:bodyPr>
          <a:lstStyle/>
          <a:p>
            <a:pPr algn="ctr"/>
            <a:r>
              <a:rPr lang="pl-PL" sz="2800" b="1"/>
              <a:t>W okresie międzywojennym wypasem owiec na Hali Łabowskiej zajmował się „polski baca” sprowadzony przez hr. Adama Stadnickiego.</a:t>
            </a:r>
          </a:p>
          <a:p>
            <a:pPr algn="ctr"/>
            <a:r>
              <a:rPr lang="pl-PL" sz="2800" b="1"/>
              <a:t>Została tu wybudowana wzorowa bacówka staraniem hrabiego i OTR </a:t>
            </a:r>
            <a:r>
              <a:rPr lang="pl-PL" b="1"/>
              <a:t>(Okręgowe Towarzystwo Rolnicze)</a:t>
            </a:r>
            <a:r>
              <a:rPr lang="pl-PL" sz="2800" b="1"/>
              <a:t> w Nowym Sączu.  </a:t>
            </a:r>
          </a:p>
          <a:p>
            <a:pPr algn="ctr"/>
            <a:r>
              <a:rPr lang="pl-PL" sz="2800" b="1"/>
              <a:t>Otwarcie bacówki („Głos Podhala” z 9 sierpnia 1936 r. nr 32) nastąpiło 12 lipca 1936 r. </a:t>
            </a:r>
          </a:p>
          <a:p>
            <a:pPr algn="ctr"/>
            <a:r>
              <a:rPr lang="pl-PL" sz="2800" b="1"/>
              <a:t>Gośćmi na otwarciu byli: prezes OTR  Narcyz Potoczek, hr. Adam Stadnicki, wójt, ksiądz z Łabowej, leśniczy, kierownik szkoły i inni.  </a:t>
            </a:r>
          </a:p>
          <a:p>
            <a:pPr algn="ctr"/>
            <a:r>
              <a:rPr lang="pl-PL" sz="2800" b="1"/>
              <a:t>Przemawiało wiele osób. Bacówkę poświęcił ks. Stanisław Nowakowski. Równocześnie rozpoczął się kurs baców zakończony 22 lipca tegoż roku.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395288" y="333375"/>
            <a:ext cx="8450262" cy="4319588"/>
          </a:xfrm>
          <a:prstGeom prst="rect">
            <a:avLst/>
          </a:prstGeom>
          <a:noFill/>
          <a:ln w="9525">
            <a:noFill/>
            <a:miter lim="800000"/>
            <a:headEnd/>
            <a:tailEnd/>
          </a:ln>
        </p:spPr>
      </p:pic>
      <p:sp>
        <p:nvSpPr>
          <p:cNvPr id="60419" name="pole tekstowe 2"/>
          <p:cNvSpPr txBox="1">
            <a:spLocks noChangeArrowheads="1"/>
          </p:cNvSpPr>
          <p:nvPr/>
        </p:nvSpPr>
        <p:spPr bwMode="auto">
          <a:xfrm>
            <a:off x="395288" y="4797425"/>
            <a:ext cx="8497887" cy="1816100"/>
          </a:xfrm>
          <a:prstGeom prst="rect">
            <a:avLst/>
          </a:prstGeom>
          <a:noFill/>
          <a:ln w="9525">
            <a:noFill/>
            <a:miter lim="800000"/>
            <a:headEnd/>
            <a:tailEnd/>
          </a:ln>
        </p:spPr>
        <p:txBody>
          <a:bodyPr>
            <a:spAutoFit/>
          </a:bodyPr>
          <a:lstStyle/>
          <a:p>
            <a:r>
              <a:rPr lang="pl-PL" sz="1400"/>
              <a:t>Dnia 10 lutego 1929 roku ukazuje się pierwszy numer kolejnego znakomicie redagowanego tygodnika pt. "Głos Podhala". Pismo wydawane było przez 11 lat, aż do wybuchu II wojny światowej, ostatni numer ukazał się 25 sierpnia 1939 roku. Tygodnik posiadał bardzo długi podtytuł "aktualny tygodnik powiatów: gorlickiego, limanowskiego, makowskiego, nowosądeckiego, nowotarskiego i żywieckiego". Redaktorem odpowiedzialnym początkowo był ks. Jan Dąbrowski, później funkcje te pełnili: Maksymilian Szerbowski, Marian Morończyk, Leon Jasinicki i Walenty Cyło. Wydawcą Spółka Wydawnicza "Głos Podha-la" z Nowego Sącza  Format duży 42 x 29 cm, objętość 12 stron, druk u Romana Pisza. Na lata 1934, 1935 i 1936 wydany został również "Kalendarz Głosu Pod-hala".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G:\2016-01-30\GSB.JPG"/>
          <p:cNvPicPr>
            <a:picLocks noChangeAspect="1" noChangeArrowheads="1"/>
          </p:cNvPicPr>
          <p:nvPr/>
        </p:nvPicPr>
        <p:blipFill>
          <a:blip r:embed="rId2"/>
          <a:srcRect l="11430" t="7410" r="60947" b="69688"/>
          <a:stretch>
            <a:fillRect/>
          </a:stretch>
        </p:blipFill>
        <p:spPr bwMode="auto">
          <a:xfrm>
            <a:off x="468313" y="333375"/>
            <a:ext cx="5040312" cy="5908675"/>
          </a:xfrm>
          <a:prstGeom prst="rect">
            <a:avLst/>
          </a:prstGeom>
          <a:noFill/>
          <a:ln w="9525">
            <a:noFill/>
            <a:miter lim="800000"/>
            <a:headEnd/>
            <a:tailEnd/>
          </a:ln>
        </p:spPr>
      </p:pic>
      <p:sp>
        <p:nvSpPr>
          <p:cNvPr id="61443" name="pole tekstowe 2"/>
          <p:cNvSpPr txBox="1">
            <a:spLocks noChangeArrowheads="1"/>
          </p:cNvSpPr>
          <p:nvPr/>
        </p:nvSpPr>
        <p:spPr bwMode="auto">
          <a:xfrm>
            <a:off x="5508625" y="620713"/>
            <a:ext cx="3384550" cy="3416300"/>
          </a:xfrm>
          <a:prstGeom prst="rect">
            <a:avLst/>
          </a:prstGeom>
          <a:noFill/>
          <a:ln w="9525">
            <a:noFill/>
            <a:miter lim="800000"/>
            <a:headEnd/>
            <a:tailEnd/>
          </a:ln>
        </p:spPr>
        <p:txBody>
          <a:bodyPr>
            <a:spAutoFit/>
          </a:bodyPr>
          <a:lstStyle/>
          <a:p>
            <a:r>
              <a:rPr lang="pl-PL"/>
              <a:t>Fotografia pochodzi z wydawnictwa „Ziemia Łabowska” </a:t>
            </a:r>
          </a:p>
          <a:p>
            <a:r>
              <a:rPr lang="pl-PL"/>
              <a:t>wydało </a:t>
            </a:r>
          </a:p>
          <a:p>
            <a:r>
              <a:rPr lang="pl-PL"/>
              <a:t>Towarzystwo Miłośników </a:t>
            </a:r>
          </a:p>
          <a:p>
            <a:r>
              <a:rPr lang="pl-PL"/>
              <a:t>Ziemi Łabowskiej</a:t>
            </a:r>
          </a:p>
          <a:p>
            <a:r>
              <a:rPr lang="pl-PL"/>
              <a:t>pod </a:t>
            </a:r>
          </a:p>
          <a:p>
            <a:r>
              <a:rPr lang="pl-PL"/>
              <a:t>redakcją:</a:t>
            </a:r>
            <a:br>
              <a:rPr lang="pl-PL"/>
            </a:br>
            <a:r>
              <a:rPr lang="pl-PL"/>
              <a:t>Celiny Cempy </a:t>
            </a:r>
          </a:p>
          <a:p>
            <a:r>
              <a:rPr lang="pl-PL"/>
              <a:t>I Jerzego Chronowskiego </a:t>
            </a:r>
          </a:p>
          <a:p>
            <a:endParaRPr lang="pl-PL"/>
          </a:p>
          <a:p>
            <a:r>
              <a:rPr lang="pl-PL"/>
              <a:t>Łabowa 2008 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ole tekstowe 1"/>
          <p:cNvSpPr txBox="1">
            <a:spLocks noChangeArrowheads="1"/>
          </p:cNvSpPr>
          <p:nvPr/>
        </p:nvSpPr>
        <p:spPr bwMode="auto">
          <a:xfrm>
            <a:off x="468313" y="404813"/>
            <a:ext cx="7920037" cy="2586037"/>
          </a:xfrm>
          <a:prstGeom prst="rect">
            <a:avLst/>
          </a:prstGeom>
          <a:noFill/>
          <a:ln w="9525">
            <a:noFill/>
            <a:miter lim="800000"/>
            <a:headEnd/>
            <a:tailEnd/>
          </a:ln>
        </p:spPr>
        <p:txBody>
          <a:bodyPr>
            <a:spAutoFit/>
          </a:bodyPr>
          <a:lstStyle/>
          <a:p>
            <a:r>
              <a:rPr lang="pl-PL" b="1"/>
              <a:t>W książce autorstwa  Tomasza Mianowskiego</a:t>
            </a:r>
          </a:p>
          <a:p>
            <a:r>
              <a:rPr lang="pl-PL" b="1"/>
              <a:t>„Schroniska Górskie w Karpatach Polskich w latach 1939-1945” czytamy:</a:t>
            </a:r>
          </a:p>
          <a:p>
            <a:endParaRPr lang="pl-PL" b="1"/>
          </a:p>
          <a:p>
            <a:r>
              <a:rPr lang="pl-PL"/>
              <a:t>„Z nadejściem nocy Niemcy zwinęli obławę (obława na partyzantów ) kompanii na Pisanej Hali i Zadnich Górach w październiku  1944- moja notka) i zeszli w  doliny. Partyzanci przemaszerowali  na sąsiednie Zadnie Góry, paląc uprzednio stojącą na Hali Łabowskiej bacówkę wzorową, która pełniła także funkcję schronu turystycznego; miało to na celu pozbawienie w przyszłości Niemców oparcia w tym rejonie”</a:t>
            </a:r>
          </a:p>
        </p:txBody>
      </p:sp>
      <p:pic>
        <p:nvPicPr>
          <p:cNvPr id="62467" name="Picture 3" descr="G:\2016-01-30\GSB0001.JPG"/>
          <p:cNvPicPr>
            <a:picLocks noChangeAspect="1" noChangeArrowheads="1"/>
          </p:cNvPicPr>
          <p:nvPr/>
        </p:nvPicPr>
        <p:blipFill>
          <a:blip r:embed="rId2"/>
          <a:srcRect l="9525" t="1347" r="10461" b="20517"/>
          <a:stretch>
            <a:fillRect/>
          </a:stretch>
        </p:blipFill>
        <p:spPr bwMode="auto">
          <a:xfrm>
            <a:off x="611188" y="3284538"/>
            <a:ext cx="2293937" cy="31686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ole tekstowe 1"/>
          <p:cNvSpPr txBox="1">
            <a:spLocks noChangeArrowheads="1"/>
          </p:cNvSpPr>
          <p:nvPr/>
        </p:nvSpPr>
        <p:spPr bwMode="auto">
          <a:xfrm>
            <a:off x="468313" y="549275"/>
            <a:ext cx="8064500" cy="646113"/>
          </a:xfrm>
          <a:prstGeom prst="rect">
            <a:avLst/>
          </a:prstGeom>
          <a:noFill/>
          <a:ln w="9525">
            <a:noFill/>
            <a:miter lim="800000"/>
            <a:headEnd/>
            <a:tailEnd/>
          </a:ln>
        </p:spPr>
        <p:txBody>
          <a:bodyPr>
            <a:spAutoFit/>
          </a:bodyPr>
          <a:lstStyle/>
          <a:p>
            <a:r>
              <a:rPr lang="pl-PL"/>
              <a:t>W poniższych materiałach nie znalazłem potwierdzenia, iżby oddział „Tatara” spalił to schronisko.</a:t>
            </a:r>
          </a:p>
        </p:txBody>
      </p:sp>
      <p:pic>
        <p:nvPicPr>
          <p:cNvPr id="63491" name="Picture 2" descr="G:\2016-01-30\GSB0002.JPG"/>
          <p:cNvPicPr>
            <a:picLocks noChangeAspect="1" noChangeArrowheads="1"/>
          </p:cNvPicPr>
          <p:nvPr/>
        </p:nvPicPr>
        <p:blipFill>
          <a:blip r:embed="rId2"/>
          <a:srcRect l="20007" t="403" r="21877" b="34923"/>
          <a:stretch>
            <a:fillRect/>
          </a:stretch>
        </p:blipFill>
        <p:spPr bwMode="auto">
          <a:xfrm>
            <a:off x="971550" y="2060575"/>
            <a:ext cx="2241550" cy="3527425"/>
          </a:xfrm>
          <a:prstGeom prst="rect">
            <a:avLst/>
          </a:prstGeom>
          <a:noFill/>
          <a:ln w="9525">
            <a:noFill/>
            <a:miter lim="800000"/>
            <a:headEnd/>
            <a:tailEnd/>
          </a:ln>
        </p:spPr>
      </p:pic>
      <p:pic>
        <p:nvPicPr>
          <p:cNvPr id="63492" name="Picture 4" descr="G:\2016-01-30\GSB0006.JPG"/>
          <p:cNvPicPr>
            <a:picLocks noChangeAspect="1" noChangeArrowheads="1"/>
          </p:cNvPicPr>
          <p:nvPr/>
        </p:nvPicPr>
        <p:blipFill>
          <a:blip r:embed="rId3"/>
          <a:srcRect l="8575" t="674" r="12349" b="20505"/>
          <a:stretch>
            <a:fillRect/>
          </a:stretch>
        </p:blipFill>
        <p:spPr bwMode="auto">
          <a:xfrm>
            <a:off x="3851275" y="1268413"/>
            <a:ext cx="3525838" cy="4968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E:\Monografia\98.jpg"/>
          <p:cNvPicPr>
            <a:picLocks noChangeAspect="1" noChangeArrowheads="1"/>
          </p:cNvPicPr>
          <p:nvPr/>
        </p:nvPicPr>
        <p:blipFill>
          <a:blip r:embed="rId2"/>
          <a:srcRect/>
          <a:stretch>
            <a:fillRect/>
          </a:stretch>
        </p:blipFill>
        <p:spPr bwMode="auto">
          <a:xfrm>
            <a:off x="827088" y="333375"/>
            <a:ext cx="7481887" cy="5543550"/>
          </a:xfrm>
          <a:prstGeom prst="rect">
            <a:avLst/>
          </a:prstGeom>
          <a:noFill/>
          <a:ln w="9525">
            <a:noFill/>
            <a:miter lim="800000"/>
            <a:headEnd/>
            <a:tailEnd/>
          </a:ln>
        </p:spPr>
      </p:pic>
      <p:sp>
        <p:nvSpPr>
          <p:cNvPr id="64515" name="pole tekstowe 2"/>
          <p:cNvSpPr txBox="1">
            <a:spLocks noChangeArrowheads="1"/>
          </p:cNvSpPr>
          <p:nvPr/>
        </p:nvSpPr>
        <p:spPr bwMode="auto">
          <a:xfrm>
            <a:off x="250825" y="5949950"/>
            <a:ext cx="8713788" cy="646113"/>
          </a:xfrm>
          <a:prstGeom prst="rect">
            <a:avLst/>
          </a:prstGeom>
          <a:noFill/>
          <a:ln w="9525">
            <a:noFill/>
            <a:miter lim="800000"/>
            <a:headEnd/>
            <a:tailEnd/>
          </a:ln>
        </p:spPr>
        <p:txBody>
          <a:bodyPr>
            <a:spAutoFit/>
          </a:bodyPr>
          <a:lstStyle/>
          <a:p>
            <a:pPr algn="ctr"/>
            <a:r>
              <a:rPr lang="pl-PL" b="1" dirty="0"/>
              <a:t>Rok 1953 budowa schronu na Łabowskiej Hali.</a:t>
            </a:r>
          </a:p>
          <a:p>
            <a:pPr algn="ctr"/>
            <a:r>
              <a:rPr lang="pl-PL" b="1" dirty="0"/>
              <a:t> Siedzi Franiu Dąbrowski za nim Franek </a:t>
            </a:r>
            <a:r>
              <a:rPr lang="pl-PL" b="1" dirty="0" err="1"/>
              <a:t>Czuchra</a:t>
            </a:r>
            <a:r>
              <a:rPr lang="pl-PL" b="1" dirty="0"/>
              <a:t> (innych nie rozpoznaję)</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Monografia\96.jpg"/>
          <p:cNvPicPr>
            <a:picLocks noChangeAspect="1" noChangeArrowheads="1"/>
          </p:cNvPicPr>
          <p:nvPr/>
        </p:nvPicPr>
        <p:blipFill>
          <a:blip r:embed="rId2"/>
          <a:srcRect/>
          <a:stretch>
            <a:fillRect/>
          </a:stretch>
        </p:blipFill>
        <p:spPr bwMode="auto">
          <a:xfrm>
            <a:off x="827088" y="1196975"/>
            <a:ext cx="7527925" cy="38877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456</Words>
  <Application>Microsoft Office PowerPoint</Application>
  <PresentationFormat>Pokaz na ekranie (4:3)</PresentationFormat>
  <Paragraphs>54</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Użytkownik systemu Windows</dc:creator>
  <cp:lastModifiedBy>Użytkownik systemu Windows</cp:lastModifiedBy>
  <cp:revision>2</cp:revision>
  <dcterms:created xsi:type="dcterms:W3CDTF">2023-02-16T14:50:35Z</dcterms:created>
  <dcterms:modified xsi:type="dcterms:W3CDTF">2023-02-23T07:22:51Z</dcterms:modified>
</cp:coreProperties>
</file>