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03B5C9C-1334-40CA-88E6-0B91E68B0A5C}" type="datetimeFigureOut">
              <a:rPr lang="pl-PL" smtClean="0"/>
              <a:t>15.05.2023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3DBCBE5-52AC-4ADA-AF82-0F8D777CE3DB}"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03B5C9C-1334-40CA-88E6-0B91E68B0A5C}" type="datetimeFigureOut">
              <a:rPr lang="pl-PL" smtClean="0"/>
              <a:t>15.05.2023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3DBCBE5-52AC-4ADA-AF82-0F8D777CE3DB}"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03B5C9C-1334-40CA-88E6-0B91E68B0A5C}" type="datetimeFigureOut">
              <a:rPr lang="pl-PL" smtClean="0"/>
              <a:t>15.05.2023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3DBCBE5-52AC-4ADA-AF82-0F8D777CE3DB}"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03B5C9C-1334-40CA-88E6-0B91E68B0A5C}" type="datetimeFigureOut">
              <a:rPr lang="pl-PL" smtClean="0"/>
              <a:t>15.05.2023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3DBCBE5-52AC-4ADA-AF82-0F8D777CE3DB}"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03B5C9C-1334-40CA-88E6-0B91E68B0A5C}" type="datetimeFigureOut">
              <a:rPr lang="pl-PL" smtClean="0"/>
              <a:t>15.05.2023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3DBCBE5-52AC-4ADA-AF82-0F8D777CE3DB}"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03B5C9C-1334-40CA-88E6-0B91E68B0A5C}" type="datetimeFigureOut">
              <a:rPr lang="pl-PL" smtClean="0"/>
              <a:t>15.05.2023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3DBCBE5-52AC-4ADA-AF82-0F8D777CE3DB}"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03B5C9C-1334-40CA-88E6-0B91E68B0A5C}" type="datetimeFigureOut">
              <a:rPr lang="pl-PL" smtClean="0"/>
              <a:t>15.05.2023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3DBCBE5-52AC-4ADA-AF82-0F8D777CE3DB}"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03B5C9C-1334-40CA-88E6-0B91E68B0A5C}" type="datetimeFigureOut">
              <a:rPr lang="pl-PL" smtClean="0"/>
              <a:t>15.05.2023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3DBCBE5-52AC-4ADA-AF82-0F8D777CE3DB}"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03B5C9C-1334-40CA-88E6-0B91E68B0A5C}" type="datetimeFigureOut">
              <a:rPr lang="pl-PL" smtClean="0"/>
              <a:t>15.05.2023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3DBCBE5-52AC-4ADA-AF82-0F8D777CE3DB}"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03B5C9C-1334-40CA-88E6-0B91E68B0A5C}" type="datetimeFigureOut">
              <a:rPr lang="pl-PL" smtClean="0"/>
              <a:t>15.05.2023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3DBCBE5-52AC-4ADA-AF82-0F8D777CE3DB}"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03B5C9C-1334-40CA-88E6-0B91E68B0A5C}" type="datetimeFigureOut">
              <a:rPr lang="pl-PL" smtClean="0"/>
              <a:t>15.05.2023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3DBCBE5-52AC-4ADA-AF82-0F8D777CE3DB}"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B5C9C-1334-40CA-88E6-0B91E68B0A5C}" type="datetimeFigureOut">
              <a:rPr lang="pl-PL" smtClean="0"/>
              <a:t>15.05.2023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CBE5-52AC-4ADA-AF82-0F8D777CE3DB}"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28596" y="357166"/>
            <a:ext cx="8143932" cy="5724644"/>
          </a:xfrm>
          <a:prstGeom prst="rect">
            <a:avLst/>
          </a:prstGeom>
          <a:noFill/>
        </p:spPr>
        <p:txBody>
          <a:bodyPr wrap="square" rtlCol="0">
            <a:spAutoFit/>
          </a:bodyPr>
          <a:lstStyle/>
          <a:p>
            <a:pPr algn="ctr"/>
            <a:r>
              <a:rPr lang="pl-PL" sz="4800" b="1" dirty="0" smtClean="0">
                <a:solidFill>
                  <a:srgbClr val="FF0000"/>
                </a:solidFill>
              </a:rPr>
              <a:t>Zacznijmy trochę bajecznie!</a:t>
            </a:r>
            <a:r>
              <a:rPr lang="pl-PL" dirty="0" smtClean="0">
                <a:solidFill>
                  <a:srgbClr val="FF0000"/>
                </a:solidFill>
              </a:rPr>
              <a:t> </a:t>
            </a:r>
          </a:p>
          <a:p>
            <a:pPr algn="ctr"/>
            <a:endParaRPr lang="pl-PL" sz="5400" b="1" dirty="0" smtClean="0">
              <a:solidFill>
                <a:srgbClr val="FF0000"/>
              </a:solidFill>
            </a:endParaRPr>
          </a:p>
          <a:p>
            <a:pPr algn="ctr"/>
            <a:r>
              <a:rPr lang="pl-PL" sz="8800" b="1" dirty="0" smtClean="0">
                <a:solidFill>
                  <a:srgbClr val="FF0000"/>
                </a:solidFill>
              </a:rPr>
              <a:t>Legenda </a:t>
            </a:r>
          </a:p>
          <a:p>
            <a:pPr algn="ctr"/>
            <a:r>
              <a:rPr lang="pl-PL" sz="8800" b="1" dirty="0" smtClean="0">
                <a:solidFill>
                  <a:srgbClr val="FF0000"/>
                </a:solidFill>
              </a:rPr>
              <a:t>o </a:t>
            </a:r>
          </a:p>
          <a:p>
            <a:pPr algn="ctr"/>
            <a:r>
              <a:rPr lang="pl-PL" sz="8800" b="1" dirty="0" smtClean="0">
                <a:solidFill>
                  <a:srgbClr val="FF0000"/>
                </a:solidFill>
              </a:rPr>
              <a:t>zamku krynickim</a:t>
            </a:r>
            <a:endParaRPr lang="pl-PL" sz="88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a:srcRect l="11906" t="4233" r="2765" b="21683"/>
          <a:stretch>
            <a:fillRect/>
          </a:stretch>
        </p:blipFill>
        <p:spPr bwMode="auto">
          <a:xfrm>
            <a:off x="0" y="357166"/>
            <a:ext cx="9144000" cy="496186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l="12567" r="6734" b="22741"/>
          <a:stretch>
            <a:fillRect/>
          </a:stretch>
        </p:blipFill>
        <p:spPr bwMode="auto">
          <a:xfrm>
            <a:off x="0" y="529383"/>
            <a:ext cx="9144000" cy="547138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2.jpg"/>
          <p:cNvPicPr>
            <a:picLocks noChangeAspect="1"/>
          </p:cNvPicPr>
          <p:nvPr/>
        </p:nvPicPr>
        <p:blipFill>
          <a:blip r:embed="rId2"/>
          <a:stretch>
            <a:fillRect/>
          </a:stretch>
        </p:blipFill>
        <p:spPr>
          <a:xfrm>
            <a:off x="0" y="905572"/>
            <a:ext cx="9144000" cy="50468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1.jpg"/>
          <p:cNvPicPr>
            <a:picLocks noChangeAspect="1"/>
          </p:cNvPicPr>
          <p:nvPr/>
        </p:nvPicPr>
        <p:blipFill>
          <a:blip r:embed="rId2"/>
          <a:stretch>
            <a:fillRect/>
          </a:stretch>
        </p:blipFill>
        <p:spPr>
          <a:xfrm>
            <a:off x="0" y="677277"/>
            <a:ext cx="9144000" cy="55034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85720" y="285728"/>
            <a:ext cx="8501122" cy="6186309"/>
          </a:xfrm>
          <a:prstGeom prst="rect">
            <a:avLst/>
          </a:prstGeom>
          <a:noFill/>
        </p:spPr>
        <p:txBody>
          <a:bodyPr wrap="square" rtlCol="0">
            <a:spAutoFit/>
          </a:bodyPr>
          <a:lstStyle/>
          <a:p>
            <a:r>
              <a:rPr lang="pl-PL" b="1" dirty="0" smtClean="0"/>
              <a:t>LEGENDY KRYNICY</a:t>
            </a:r>
            <a:r>
              <a:rPr lang="pl-PL" dirty="0" smtClean="0"/>
              <a:t/>
            </a:r>
            <a:br>
              <a:rPr lang="pl-PL" dirty="0" smtClean="0"/>
            </a:br>
            <a:endParaRPr lang="pl-PL" dirty="0" smtClean="0"/>
          </a:p>
          <a:p>
            <a:r>
              <a:rPr lang="pl-PL" dirty="0" smtClean="0"/>
              <a:t>W dawnych czasach uboga pasterka, szukając zbłąkanej owieczki, odnalazła cudowne źródło leczniczej wody. Dziewczynę miłował rycerz z zamku w Muszynie, ale związkowi sprzeciwiał się jego ojciec. Po pewnym czasie młodzieniec wyruszył w drogę, by bronić ojczyznę przed Tatarami. Płynęły lata. Pasterka, poświęciwszy swe życie służbie Pannie Najświętszej, osiadła w pustelniczej chacie. Pewnej nocy, zatopiona w modlitwie, usłyszała rozpaczliwy głos rycerza, którego śmiertelnie ranił dziki zwierz, gdy ten powracał z wyprawy. Dziewczyna odnalazła go, padła na kolana przywołując pomocy Matki Boskiej. Ta ukazawszy się wskazała na tryskający zdrój i powiedziała: "Umyj tą wodą rany rycerza, a żyć będzie".</a:t>
            </a:r>
            <a:br>
              <a:rPr lang="pl-PL" dirty="0" smtClean="0"/>
            </a:br>
            <a:r>
              <a:rPr lang="pl-PL" dirty="0" smtClean="0"/>
              <a:t/>
            </a:r>
            <a:br>
              <a:rPr lang="pl-PL" dirty="0" smtClean="0"/>
            </a:br>
            <a:r>
              <a:rPr lang="pl-PL" dirty="0" smtClean="0"/>
              <a:t>Tak też się stało. Ojciec, dowiedziawszy się o cudownym ocaleniu syna, zgodził się na małżeństwo, a młodzi żyli długo i szczęśliwie. Ze zdroju nadal czerpano uzdrawiającą wodę. W końcu jednak moce piekielne postanowiły zniszczyć źródło.</a:t>
            </a:r>
            <a:br>
              <a:rPr lang="pl-PL" dirty="0" smtClean="0"/>
            </a:br>
            <a:r>
              <a:rPr lang="pl-PL" dirty="0" smtClean="0"/>
              <a:t/>
            </a:r>
            <a:br>
              <a:rPr lang="pl-PL" dirty="0" smtClean="0"/>
            </a:br>
            <a:r>
              <a:rPr lang="pl-PL" dirty="0" smtClean="0"/>
              <a:t>Diabeł podniósł z Tatr potężny kamień z zamiarem zrzucenia go na źródło. Kiedy już był pod szczytem Jaworzyny, usłyszał pianie kura i upuścił głaz, który leży tu do dziś. Odtąd zaczęła się szerzyć sława krynickiego zdroju i cześć Najświętszej Panienki uzdrawiającej chorych. W miejscu owego zdarzenia wzniesiono figurę </a:t>
            </a:r>
            <a:r>
              <a:rPr lang="pl-PL" b="1" dirty="0" smtClean="0"/>
              <a:t>Matki Bożej Łaskawej.</a:t>
            </a:r>
            <a:endParaRPr lang="pl-PL" dirty="0" smtClean="0"/>
          </a:p>
          <a:p>
            <a:r>
              <a:rPr lang="pl-PL" dirty="0" smtClean="0"/>
              <a:t/>
            </a:r>
            <a:br>
              <a:rPr lang="pl-PL" dirty="0" smtClean="0"/>
            </a:b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28596" y="285728"/>
            <a:ext cx="8215370" cy="7325082"/>
          </a:xfrm>
          <a:prstGeom prst="rect">
            <a:avLst/>
          </a:prstGeom>
          <a:noFill/>
        </p:spPr>
        <p:txBody>
          <a:bodyPr wrap="square" rtlCol="0">
            <a:spAutoFit/>
          </a:bodyPr>
          <a:lstStyle/>
          <a:p>
            <a:r>
              <a:rPr lang="pl-PL" sz="2000" b="1" dirty="0" smtClean="0"/>
              <a:t>Inna wersja tej samej legendy  wg   </a:t>
            </a:r>
            <a:r>
              <a:rPr lang="pl-PL" sz="2000" b="1" dirty="0" err="1" smtClean="0"/>
              <a:t>Dr</a:t>
            </a:r>
            <a:r>
              <a:rPr lang="pl-PL" sz="2000" b="1" dirty="0" smtClean="0"/>
              <a:t>. Stanisława Lewickiego; 1926 r.</a:t>
            </a:r>
            <a:br>
              <a:rPr lang="pl-PL" sz="2000" b="1" dirty="0" smtClean="0"/>
            </a:br>
            <a:r>
              <a:rPr lang="pl-PL" dirty="0" smtClean="0"/>
              <a:t>  " Za dawnych,  bardzo dawnych czasów mieszkał w zamku ,   w pobliżu dzisiejszej Krynicy, młody rycerz, pan możny i bogaty. Nie pomny na wysokość swego rodu ukochał on piękną pasterkę, którą często spotykał w swoich wyprawach na dzikiego zwierza. Piękna pasterka była mu również wzajemną i, przezwyciężywszy wszelkie trudności , mieli się już złączyć ślubem dozgonnym, gdy nagle król powołał rycerza na wojnę. Rycerz poświęciwszy miłość kobiety dla miłości ojczyzny, ruszył  na krwawe boje. Od tego czasu słuch o nim zaginął. </a:t>
            </a:r>
            <a:br>
              <a:rPr lang="pl-PL" dirty="0" smtClean="0"/>
            </a:br>
            <a:r>
              <a:rPr lang="pl-PL" dirty="0" smtClean="0"/>
              <a:t>Długie lata czekała wierna pasterka, tęskniąc za swoim ukochanym, w końcu jednak  straciła nadzieję ujrzenia go na tym świecie i poświęciła swe życie czci Matki Boskiej. Osiadła w samotnej chatce w dzikim i pustym lesie i tu dzień cały spędzała na gorliwej modlitwie. </a:t>
            </a:r>
            <a:br>
              <a:rPr lang="pl-PL" dirty="0" smtClean="0"/>
            </a:br>
            <a:r>
              <a:rPr lang="pl-PL" dirty="0" smtClean="0"/>
              <a:t>Pewnego razu, gdy błądziła po lesie szukając jagód na pokarm, usłyszała wołanie o pomoc. Pospieszyła natychmiast z ratunkiem i oto ujrzała swojego rycerza, poranionego przez dzikie zwierzęta. </a:t>
            </a:r>
            <a:br>
              <a:rPr lang="pl-PL" dirty="0" smtClean="0"/>
            </a:br>
            <a:r>
              <a:rPr lang="pl-PL" dirty="0" smtClean="0"/>
              <a:t>"Matko  Najświętsza, ratuj!"- zawołała pasterka i  w tej chwili ujrzała jasność , a w niej Matkę Boga, wskazującą jej pobliskie źródło. Pasterka wodą z tego  źródła obmyła rany kochanka i ten wstał, zdrów i silny i rzucił się do nóg wiernej dziewczyny. Odtąd źródło to uzdrawiało wielu ludzi, a sława jego rozchodziła się daleko.</a:t>
            </a:r>
            <a:br>
              <a:rPr lang="pl-PL" dirty="0" smtClean="0"/>
            </a:br>
            <a:r>
              <a:rPr lang="pl-PL" dirty="0" smtClean="0"/>
              <a:t>Diabeł zły, że tyle dobrego ludziom się dzieje, postanowił źródło zniszczyć. W tym celu uniósł w powietrze olbrzymi kamień, którym chciał  źródło zasypać. Matka Boska jednak czuwała nad nim. Kur zapiał nagle , diabeł kamień rzucił - i do dziś dnia kamień ten, zwany diabelskim, </a:t>
            </a:r>
            <a:r>
              <a:rPr lang="pl-PL" dirty="0" err="1" smtClean="0"/>
              <a:t>lezy</a:t>
            </a:r>
            <a:r>
              <a:rPr lang="pl-PL" dirty="0" smtClean="0"/>
              <a:t> w pobliżu szczytu góry Jaworzyny."</a:t>
            </a:r>
            <a:br>
              <a:rPr lang="pl-PL" dirty="0" smtClean="0"/>
            </a:br>
            <a:r>
              <a:rPr lang="pl-PL" dirty="0" smtClean="0"/>
              <a:t/>
            </a:r>
            <a:br>
              <a:rPr lang="pl-PL" dirty="0" smtClean="0"/>
            </a:br>
            <a:r>
              <a:rPr lang="pl-PL" dirty="0" smtClean="0"/>
              <a:t>                                                                                                                                                                           </a:t>
            </a: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www.tylicz.eu/userfiles/editor/images/Krynica/krynica4.jpg"/>
          <p:cNvPicPr>
            <a:picLocks noChangeAspect="1" noChangeArrowheads="1"/>
          </p:cNvPicPr>
          <p:nvPr/>
        </p:nvPicPr>
        <p:blipFill>
          <a:blip r:embed="rId2"/>
          <a:srcRect/>
          <a:stretch>
            <a:fillRect/>
          </a:stretch>
        </p:blipFill>
        <p:spPr bwMode="auto">
          <a:xfrm>
            <a:off x="1571604" y="928670"/>
            <a:ext cx="5800725" cy="48387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Skanowanie10003.JPG"/>
          <p:cNvPicPr>
            <a:picLocks noChangeAspect="1"/>
          </p:cNvPicPr>
          <p:nvPr/>
        </p:nvPicPr>
        <p:blipFill>
          <a:blip r:embed="rId2" cstate="print"/>
          <a:srcRect l="29863" t="46528" r="8252" b="694"/>
          <a:stretch>
            <a:fillRect/>
          </a:stretch>
        </p:blipFill>
        <p:spPr>
          <a:xfrm rot="10800000">
            <a:off x="428596" y="285728"/>
            <a:ext cx="5092777" cy="6143668"/>
          </a:xfrm>
          <a:prstGeom prst="rect">
            <a:avLst/>
          </a:prstGeom>
        </p:spPr>
      </p:pic>
      <p:sp>
        <p:nvSpPr>
          <p:cNvPr id="3" name="pole tekstowe 2"/>
          <p:cNvSpPr txBox="1"/>
          <p:nvPr/>
        </p:nvSpPr>
        <p:spPr>
          <a:xfrm>
            <a:off x="5786446" y="4286256"/>
            <a:ext cx="2928958" cy="461665"/>
          </a:xfrm>
          <a:prstGeom prst="rect">
            <a:avLst/>
          </a:prstGeom>
          <a:noFill/>
        </p:spPr>
        <p:txBody>
          <a:bodyPr wrap="square" rtlCol="0">
            <a:spAutoFit/>
          </a:bodyPr>
          <a:lstStyle/>
          <a:p>
            <a:r>
              <a:rPr lang="pl-PL" sz="2400" b="1" dirty="0" smtClean="0"/>
              <a:t>„Diabelski Kamień”</a:t>
            </a:r>
            <a:endParaRPr lang="pl-PL"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85720" y="214290"/>
            <a:ext cx="8501122" cy="5970865"/>
          </a:xfrm>
          <a:prstGeom prst="rect">
            <a:avLst/>
          </a:prstGeom>
          <a:noFill/>
        </p:spPr>
        <p:txBody>
          <a:bodyPr wrap="square" rtlCol="0">
            <a:spAutoFit/>
          </a:bodyPr>
          <a:lstStyle/>
          <a:p>
            <a:r>
              <a:rPr lang="pl-PL" sz="2000" b="1" dirty="0" smtClean="0"/>
              <a:t>Diabelski Kamień na ]</a:t>
            </a:r>
            <a:r>
              <a:rPr lang="pl-PL" sz="2000" b="1" dirty="0" err="1" smtClean="0"/>
              <a:t>aworzynie</a:t>
            </a:r>
            <a:r>
              <a:rPr lang="pl-PL" sz="2000" b="1" dirty="0" smtClean="0"/>
              <a:t> Krynickiej </a:t>
            </a:r>
          </a:p>
          <a:p>
            <a:endParaRPr lang="pl-PL" sz="2000" b="1" dirty="0" smtClean="0"/>
          </a:p>
          <a:p>
            <a:r>
              <a:rPr lang="pl-PL" dirty="0" smtClean="0"/>
              <a:t>Za dawnych, bardzo dawnych czasów mieszkał w zamku, w pobliżu dzisiejszej Krynicy, młody rycerz, pan możny i bogaty. Nie pomny na wysokość swego rodu ukochał on piękną pasterkę, którą często spotykał w swoich wyprawach na dzikiego zwierza. Piękna pasterka była mu również wzajemną i, przezwyciężywszy wszelkie trudności, mieli się już złączyć ślubem dozgonnym, gdy nagle król powołał rycerza na wojnę. Rycerz poświęciwszy miłość kobiety dla miłości ojczyzny, ruszył na krwawe boje. Od tego czasu słuch o nim zaginął. Długie lata czekała wierna pasterka, tęskniąc za swym ukochanym, w końcu jednak straciła nadzieję ujrzenia go na tym świecie i poświęciła swe życie czci Matki Boskiej. Osiadła w samotnej chatce w dzikim i pustyni lesie i tu dzień cały spędzała na gorliwej modlitwie. Pewnego razu, gdy błądziła po lesie szukając jagód na pokarm, usłyszała wołanie o pomoc. Pospieszyła natychmiast z ratunkiem i oto ujrzała swojego rycerza, poranionego przez dzikie zwierzęta. „Matko Najświętsza, ratuj!" - zawołała pasterka i w tej chwili ujrzała jasność, a w niej Matkę Boga, wskazującą jej pobliskie źródło. Pasterka wodą z tego źródła obmyła rany kochanka i ten wstał, zdrów i silny i rzucił się do nóg wiernej dziewczyny. Odtąd źródło to uzdrawiało wielu ludzi, a sława jego rozchodziła się daleko. Diabeł zły, że tyle dobrego ludziom się dzieje, postanowił źródło zniszczyć. W tym celu uniósł w powietrze olbrzymi kamień, którym chciał źródło zasypać. Matka Boska jednak czuwała nad </a:t>
            </a:r>
            <a:r>
              <a:rPr lang="pl-PL" dirty="0" err="1" smtClean="0"/>
              <a:t>niem</a:t>
            </a:r>
            <a:r>
              <a:rPr lang="pl-PL" dirty="0" smtClean="0"/>
              <a:t>. Kur zapiał nagle, </a:t>
            </a:r>
            <a:r>
              <a:rPr lang="pl-PL" dirty="0" err="1" smtClean="0"/>
              <a:t>djabeł</a:t>
            </a:r>
            <a:r>
              <a:rPr lang="pl-PL" dirty="0" smtClean="0"/>
              <a:t> kamień rzucił - i do dziś dnia kamień ten, zwany </a:t>
            </a:r>
            <a:r>
              <a:rPr lang="pl-PL" dirty="0" err="1" smtClean="0"/>
              <a:t>djabelskim</a:t>
            </a:r>
            <a:r>
              <a:rPr lang="pl-PL" dirty="0" smtClean="0"/>
              <a:t>, leży w pobliżu szczytu góry Jaworzyny .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27.jpg"/>
          <p:cNvPicPr>
            <a:picLocks noChangeAspect="1"/>
          </p:cNvPicPr>
          <p:nvPr/>
        </p:nvPicPr>
        <p:blipFill>
          <a:blip r:embed="rId2"/>
          <a:srcRect/>
          <a:stretch>
            <a:fillRect/>
          </a:stretch>
        </p:blipFill>
        <p:spPr bwMode="auto">
          <a:xfrm>
            <a:off x="971550" y="404813"/>
            <a:ext cx="7208838" cy="5268912"/>
          </a:xfrm>
          <a:prstGeom prst="rect">
            <a:avLst/>
          </a:prstGeom>
          <a:noFill/>
          <a:ln w="9525">
            <a:noFill/>
            <a:miter lim="800000"/>
            <a:headEnd/>
            <a:tailEnd/>
          </a:ln>
        </p:spPr>
      </p:pic>
      <p:sp>
        <p:nvSpPr>
          <p:cNvPr id="3" name="pole tekstowe 2"/>
          <p:cNvSpPr txBox="1"/>
          <p:nvPr/>
        </p:nvSpPr>
        <p:spPr>
          <a:xfrm>
            <a:off x="571472" y="5929330"/>
            <a:ext cx="8001056" cy="400110"/>
          </a:xfrm>
          <a:prstGeom prst="rect">
            <a:avLst/>
          </a:prstGeom>
          <a:noFill/>
        </p:spPr>
        <p:txBody>
          <a:bodyPr wrap="square" rtlCol="0">
            <a:spAutoFit/>
          </a:bodyPr>
          <a:lstStyle/>
          <a:p>
            <a:pPr algn="ctr"/>
            <a:r>
              <a:rPr lang="pl-PL" sz="2000" b="1" dirty="0" smtClean="0"/>
              <a:t>„Diabelski Kamień” – lata 70-80 </a:t>
            </a:r>
            <a:r>
              <a:rPr lang="pl-PL" sz="2000" b="1" dirty="0" err="1" smtClean="0"/>
              <a:t>Ratwonicy</a:t>
            </a:r>
            <a:r>
              <a:rPr lang="pl-PL" sz="2000" b="1" dirty="0" smtClean="0"/>
              <a:t> Krynickiej Grupy GOPR</a:t>
            </a:r>
            <a:endParaRPr lang="pl-PL"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500034" y="285728"/>
            <a:ext cx="8143932" cy="5632311"/>
          </a:xfrm>
          <a:prstGeom prst="rect">
            <a:avLst/>
          </a:prstGeom>
          <a:noFill/>
        </p:spPr>
        <p:txBody>
          <a:bodyPr wrap="square" rtlCol="0">
            <a:spAutoFit/>
          </a:bodyPr>
          <a:lstStyle/>
          <a:p>
            <a:r>
              <a:rPr lang="pl-PL" b="1" dirty="0" smtClean="0"/>
              <a:t>Anna </a:t>
            </a:r>
            <a:r>
              <a:rPr lang="pl-PL" b="1" dirty="0" err="1" smtClean="0"/>
              <a:t>Wentworta-Łubieńska</a:t>
            </a:r>
            <a:r>
              <a:rPr lang="pl-PL" b="1" dirty="0" smtClean="0"/>
              <a:t> „Legendy Krynicy” Krynica 1908 </a:t>
            </a:r>
          </a:p>
          <a:p>
            <a:endParaRPr lang="pl-PL" b="1" dirty="0" smtClean="0"/>
          </a:p>
          <a:p>
            <a:r>
              <a:rPr lang="pl-PL" b="1" dirty="0" smtClean="0"/>
              <a:t>W tem miejscu gdzie dziś rozciąga się prześliczna »Dolina Czarnego Potoku«, znana wszystkim miłośnikom naszej uroczej »Królowej źródeł polskich« »Krynicy«, przed wiekami i latami wznosiły się ogromne ruiny wspaniałego ongiś zamku.</a:t>
            </a:r>
          </a:p>
          <a:p>
            <a:endParaRPr lang="pl-PL" b="1" dirty="0" smtClean="0"/>
          </a:p>
          <a:p>
            <a:r>
              <a:rPr lang="pl-PL" b="1" dirty="0" smtClean="0"/>
              <a:t>	Zamek ten, swego czasu, należał do starszej linii książąt </a:t>
            </a:r>
            <a:r>
              <a:rPr lang="pl-PL" b="1" dirty="0" err="1" smtClean="0"/>
              <a:t>nowosandeckich</a:t>
            </a:r>
            <a:r>
              <a:rPr lang="pl-PL" b="1" dirty="0" smtClean="0"/>
              <a:t> i dopiero po wymarciu tej linii, a później i bocznych linii tego sławnego</a:t>
            </a:r>
          </a:p>
          <a:p>
            <a:r>
              <a:rPr lang="pl-PL" b="1" dirty="0" smtClean="0"/>
              <a:t>rodu, rozpadł się w gruzy.</a:t>
            </a:r>
          </a:p>
          <a:p>
            <a:endParaRPr lang="pl-PL" b="1" dirty="0" smtClean="0"/>
          </a:p>
          <a:p>
            <a:r>
              <a:rPr lang="pl-PL" b="1" dirty="0" smtClean="0"/>
              <a:t>`Z czasem i te gruzy się rozsypały i nie zostało nic, </a:t>
            </a:r>
            <a:r>
              <a:rPr lang="pl-PL" b="1" dirty="0" err="1" smtClean="0"/>
              <a:t>okrom</a:t>
            </a:r>
            <a:r>
              <a:rPr lang="pl-PL" b="1" dirty="0" smtClean="0"/>
              <a:t> ciemnych lochów jakie się pod zamkiem mieściły.</a:t>
            </a:r>
          </a:p>
          <a:p>
            <a:endParaRPr lang="pl-PL" b="1" dirty="0" smtClean="0"/>
          </a:p>
          <a:p>
            <a:r>
              <a:rPr lang="pl-PL" b="1" dirty="0" smtClean="0"/>
              <a:t>Mówiono że w lochach tych mieszkał </a:t>
            </a:r>
            <a:r>
              <a:rPr lang="pl-PL" b="1" dirty="0" err="1" smtClean="0"/>
              <a:t>dyabeł</a:t>
            </a:r>
            <a:r>
              <a:rPr lang="pl-PL" b="1" dirty="0" smtClean="0"/>
              <a:t> strzegąc przed </a:t>
            </a:r>
            <a:r>
              <a:rPr lang="pl-PL" b="1" dirty="0" err="1" smtClean="0"/>
              <a:t>ludzkiem</a:t>
            </a:r>
            <a:r>
              <a:rPr lang="pl-PL" b="1" dirty="0" smtClean="0"/>
              <a:t> okiem skarbów jakie po książętach ostały.</a:t>
            </a:r>
          </a:p>
          <a:p>
            <a:endParaRPr lang="pl-PL" b="1" dirty="0" smtClean="0"/>
          </a:p>
          <a:p>
            <a:r>
              <a:rPr lang="pl-PL" b="1" dirty="0" smtClean="0"/>
              <a:t>Mówiono i bajano wiele, nikt jednak nie dawał wiary tym gadkom...</a:t>
            </a:r>
          </a:p>
          <a:p>
            <a:endParaRPr lang="pl-PL" b="1" dirty="0" smtClean="0"/>
          </a:p>
          <a:p>
            <a:r>
              <a:rPr lang="pl-PL" b="1" dirty="0" smtClean="0"/>
              <a:t>A jednak prawdą one były.</a:t>
            </a:r>
          </a:p>
          <a:p>
            <a:endParaRPr lang="pl-PL"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14282" y="332656"/>
            <a:ext cx="8929718" cy="6001643"/>
          </a:xfrm>
          <a:prstGeom prst="rect">
            <a:avLst/>
          </a:prstGeom>
          <a:noFill/>
        </p:spPr>
        <p:txBody>
          <a:bodyPr wrap="square" rtlCol="0">
            <a:spAutoFit/>
          </a:bodyPr>
          <a:lstStyle/>
          <a:p>
            <a:pPr algn="ctr"/>
            <a:r>
              <a:rPr lang="pl-PL" sz="3200" b="1" dirty="0" smtClean="0"/>
              <a:t>Krynicy sławę przyniosły źródła. </a:t>
            </a:r>
          </a:p>
          <a:p>
            <a:pPr algn="ctr"/>
            <a:r>
              <a:rPr lang="pl-PL" sz="3200" b="1" dirty="0" smtClean="0"/>
              <a:t>Woda jest bogactwem tej ziemi. I dlatego prawie wszystko, o czym chcę opowiedzieć, w czasie tej prelekcji, ma związek z wodą.  </a:t>
            </a:r>
          </a:p>
          <a:p>
            <a:pPr algn="ctr"/>
            <a:r>
              <a:rPr lang="pl-PL" sz="3200" b="1" dirty="0" smtClean="0"/>
              <a:t>I ludzie, którzy tu przyjechali, i domy, które tutaj zbudowali, i miejsca, które uznali za ważne dla swojej historii.</a:t>
            </a:r>
          </a:p>
          <a:p>
            <a:pPr algn="ctr"/>
            <a:endParaRPr lang="pl-PL" sz="3200" b="1" dirty="0" smtClean="0"/>
          </a:p>
          <a:p>
            <a:pPr algn="ctr"/>
            <a:r>
              <a:rPr lang="pl-PL" sz="3200" b="1" dirty="0" smtClean="0"/>
              <a:t>Zapraszam na spacer po starej i nowej Krynicy. Pokażę to, co piękne, i to co nie zawsze się udało. Opowiem historie znane i zapomniane. </a:t>
            </a:r>
          </a:p>
          <a:p>
            <a:pPr algn="ctr"/>
            <a:r>
              <a:rPr lang="pl-PL" sz="3200" b="1" dirty="0" smtClean="0"/>
              <a:t>Jednak przede wszystkim przemówią obrazy!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28596" y="214290"/>
            <a:ext cx="8143932" cy="5386090"/>
          </a:xfrm>
          <a:prstGeom prst="rect">
            <a:avLst/>
          </a:prstGeom>
          <a:noFill/>
        </p:spPr>
        <p:txBody>
          <a:bodyPr wrap="square" rtlCol="0">
            <a:spAutoFit/>
          </a:bodyPr>
          <a:lstStyle/>
          <a:p>
            <a:r>
              <a:rPr lang="pl-PL" sz="2800" b="1" dirty="0" smtClean="0"/>
              <a:t>Franciszek Kmietowicz „Z Podkarpacia Zachodniego”  Kraków 1936 </a:t>
            </a:r>
          </a:p>
          <a:p>
            <a:endParaRPr lang="pl-PL" b="1" dirty="0" smtClean="0"/>
          </a:p>
          <a:p>
            <a:r>
              <a:rPr lang="pl-PL" b="1" dirty="0" smtClean="0"/>
              <a:t>Zapiski historyczne stwierdzają, że już za Leszka Czarnego, a następnie za Władysława Jagiełły Krynica należała do dóbr biskupich. </a:t>
            </a:r>
          </a:p>
          <a:p>
            <a:r>
              <a:rPr lang="pl-PL" b="1" dirty="0" smtClean="0"/>
              <a:t>W owych czasach była ośrodkiem łowów królewskich na grubego zwierza. </a:t>
            </a:r>
          </a:p>
          <a:p>
            <a:endParaRPr lang="pl-PL" b="1" dirty="0" smtClean="0"/>
          </a:p>
          <a:p>
            <a:r>
              <a:rPr lang="pl-PL" b="1" dirty="0" smtClean="0"/>
              <a:t>	W Krynicy bowiem zbudowano zameczek myśliwski. gdzie często przebywał Władysław Jagiełło. Zameczek ten znajdował się w dzisiejszej Krynicy wsi, powyżej cerkwi, niedaleko młynówki, a utrzymały się z niego obszerne piwnice, w których - wedle podania - wędzono i przechowywano mięso z upolowanej zwierzyny, jako spyżę dla wojska na wojnę z Krzyżakami. </a:t>
            </a:r>
          </a:p>
          <a:p>
            <a:endParaRPr lang="pl-PL" b="1" dirty="0" smtClean="0"/>
          </a:p>
          <a:p>
            <a:endParaRPr lang="pl-PL" b="1" dirty="0" smtClean="0"/>
          </a:p>
          <a:p>
            <a:r>
              <a:rPr lang="pl-PL" b="1" dirty="0" smtClean="0"/>
              <a:t>Utrzymały się z niego obszerne piwnice, w których – wedle podania – wędzono i przechowywano mięso z upolowanej zwierzyny, jako spyżę dla wojska na wojnę z Krzyżakami.  </a:t>
            </a:r>
          </a:p>
          <a:p>
            <a:endParaRPr lang="pl-PL"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l="12567" t="6350" b="5808"/>
          <a:stretch>
            <a:fillRect/>
          </a:stretch>
        </p:blipFill>
        <p:spPr bwMode="auto">
          <a:xfrm>
            <a:off x="0" y="0"/>
            <a:ext cx="9144000" cy="574178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l="12567" t="5291" b="6866"/>
          <a:stretch>
            <a:fillRect/>
          </a:stretch>
        </p:blipFill>
        <p:spPr bwMode="auto">
          <a:xfrm>
            <a:off x="0" y="0"/>
            <a:ext cx="9144000" cy="574178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571472" y="357166"/>
            <a:ext cx="8072494" cy="6186309"/>
          </a:xfrm>
          <a:prstGeom prst="rect">
            <a:avLst/>
          </a:prstGeom>
          <a:noFill/>
        </p:spPr>
        <p:txBody>
          <a:bodyPr wrap="square" rtlCol="0">
            <a:spAutoFit/>
          </a:bodyPr>
          <a:lstStyle/>
          <a:p>
            <a:r>
              <a:rPr lang="pl-PL" dirty="0" smtClean="0"/>
              <a:t>Te piwnice nie są pod zamkiem, lecz są we wsi nad Czarnym Potokiem.</a:t>
            </a:r>
          </a:p>
          <a:p>
            <a:endParaRPr lang="pl-PL" dirty="0" smtClean="0"/>
          </a:p>
          <a:p>
            <a:r>
              <a:rPr lang="pl-PL" dirty="0" smtClean="0"/>
              <a:t>Zamek, który był w nieco innym miejscu też popadł w ruinę. Jego resztki zostały opisane na początku XX wieku przez naocznych świadków tj. Hrabinę Annę </a:t>
            </a:r>
            <a:r>
              <a:rPr lang="pl-PL" dirty="0" err="1" smtClean="0"/>
              <a:t>Wentworta-Łubieńską</a:t>
            </a:r>
            <a:r>
              <a:rPr lang="pl-PL" dirty="0" smtClean="0"/>
              <a:t>, Dr Franciszka </a:t>
            </a:r>
            <a:r>
              <a:rPr lang="pl-PL" dirty="0" err="1" smtClean="0"/>
              <a:t>Kmietowicza</a:t>
            </a:r>
            <a:r>
              <a:rPr lang="pl-PL" dirty="0" smtClean="0"/>
              <a:t>  i ówczesnego Zarządcę Zdrojowego Adama Grabowskiego. </a:t>
            </a:r>
          </a:p>
          <a:p>
            <a:endParaRPr lang="pl-PL" dirty="0" smtClean="0"/>
          </a:p>
          <a:p>
            <a:r>
              <a:rPr lang="pl-PL" dirty="0" smtClean="0"/>
              <a:t>O ile można posadzić Annę Łubieńską o fikcyjne, legendarne malowanie obrazów, to jednak nie w tym przypadku kiedy w 1908 r.  Napisała:</a:t>
            </a:r>
          </a:p>
          <a:p>
            <a:r>
              <a:rPr lang="pl-PL" dirty="0" smtClean="0"/>
              <a:t>Dziś widać tylko ostatnie szczątki, resztę sczerniałego muru narożnej baszty krynickiego zamku…</a:t>
            </a:r>
          </a:p>
          <a:p>
            <a:r>
              <a:rPr lang="pl-PL" dirty="0" smtClean="0"/>
              <a:t>Osłania je bogaty liść ciemnej paproci  i krwiste pąsowe maki...</a:t>
            </a:r>
          </a:p>
          <a:p>
            <a:r>
              <a:rPr lang="pl-PL" dirty="0" smtClean="0"/>
              <a:t>	A na ruinach zamku przydrożna dziatwa bawi się wśród gruzów i kwiatów i wiąże szkarłatne pęki …</a:t>
            </a:r>
          </a:p>
          <a:p>
            <a:r>
              <a:rPr lang="pl-PL" dirty="0" smtClean="0"/>
              <a:t>Wiąże i rzuca jadącym do Krynicy gościom…</a:t>
            </a:r>
          </a:p>
          <a:p>
            <a:endParaRPr lang="pl-PL" dirty="0" smtClean="0"/>
          </a:p>
          <a:p>
            <a:r>
              <a:rPr lang="pl-PL" b="1" dirty="0" smtClean="0"/>
              <a:t>Dodajmy do tego cytat z opracowania Franciszka </a:t>
            </a:r>
            <a:r>
              <a:rPr lang="pl-PL" b="1" dirty="0" err="1" smtClean="0"/>
              <a:t>Kmietowicza</a:t>
            </a:r>
            <a:r>
              <a:rPr lang="pl-PL" b="1" dirty="0" smtClean="0"/>
              <a:t>: </a:t>
            </a:r>
          </a:p>
          <a:p>
            <a:r>
              <a:rPr lang="pl-PL" b="1" dirty="0" smtClean="0"/>
              <a:t>Grunta, leżące obecnie na miejscu owego zameczku myśliwskiego, należały jeszcze do niedawna do sołtysa Krynickiego, którego lud w mowie potocznej nazywał </a:t>
            </a:r>
          </a:p>
          <a:p>
            <a:r>
              <a:rPr lang="pl-PL" b="1" dirty="0" smtClean="0"/>
              <a:t>"Kapitanem" .</a:t>
            </a:r>
          </a:p>
          <a:p>
            <a:endParaRPr lang="pl-PL" dirty="0" smtClean="0"/>
          </a:p>
          <a:p>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3357554" y="214290"/>
            <a:ext cx="2643206" cy="3593299"/>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cstate="print"/>
          <a:srcRect/>
          <a:stretch>
            <a:fillRect/>
          </a:stretch>
        </p:blipFill>
        <p:spPr bwMode="auto">
          <a:xfrm>
            <a:off x="214283" y="214291"/>
            <a:ext cx="3000396" cy="3741830"/>
          </a:xfrm>
          <a:prstGeom prst="rect">
            <a:avLst/>
          </a:prstGeom>
          <a:noFill/>
          <a:ln w="9525">
            <a:noFill/>
            <a:miter lim="800000"/>
            <a:headEnd/>
            <a:tailEnd/>
          </a:ln>
          <a:effectLst/>
        </p:spPr>
      </p:pic>
      <p:sp>
        <p:nvSpPr>
          <p:cNvPr id="4" name="pole tekstowe 3"/>
          <p:cNvSpPr txBox="1"/>
          <p:nvPr/>
        </p:nvSpPr>
        <p:spPr>
          <a:xfrm>
            <a:off x="142844" y="4000504"/>
            <a:ext cx="2857520" cy="369332"/>
          </a:xfrm>
          <a:prstGeom prst="rect">
            <a:avLst/>
          </a:prstGeom>
          <a:noFill/>
        </p:spPr>
        <p:txBody>
          <a:bodyPr wrap="square" rtlCol="0">
            <a:spAutoFit/>
          </a:bodyPr>
          <a:lstStyle/>
          <a:p>
            <a:r>
              <a:rPr lang="pl-PL" dirty="0" smtClean="0"/>
              <a:t>„Krynica” Nr 19  - 10 X 1908</a:t>
            </a:r>
            <a:endParaRPr lang="pl-PL" dirty="0"/>
          </a:p>
        </p:txBody>
      </p:sp>
      <p:sp>
        <p:nvSpPr>
          <p:cNvPr id="5" name="pole tekstowe 4"/>
          <p:cNvSpPr txBox="1"/>
          <p:nvPr/>
        </p:nvSpPr>
        <p:spPr>
          <a:xfrm>
            <a:off x="3286116" y="4000504"/>
            <a:ext cx="1714512" cy="646331"/>
          </a:xfrm>
          <a:prstGeom prst="rect">
            <a:avLst/>
          </a:prstGeom>
          <a:noFill/>
        </p:spPr>
        <p:txBody>
          <a:bodyPr wrap="square" rtlCol="0">
            <a:spAutoFit/>
          </a:bodyPr>
          <a:lstStyle/>
          <a:p>
            <a:r>
              <a:rPr lang="pl-PL" dirty="0" smtClean="0"/>
              <a:t>„Krynica Nr 11 – 2 VIII 1908 </a:t>
            </a:r>
            <a:endParaRPr lang="pl-PL" dirty="0"/>
          </a:p>
        </p:txBody>
      </p:sp>
      <p:pic>
        <p:nvPicPr>
          <p:cNvPr id="6" name="Obraz 5" descr="191.JPG"/>
          <p:cNvPicPr>
            <a:picLocks noChangeAspect="1"/>
          </p:cNvPicPr>
          <p:nvPr/>
        </p:nvPicPr>
        <p:blipFill>
          <a:blip r:embed="rId4" cstate="print"/>
          <a:srcRect l="16110" t="55209" r="4323" b="4166"/>
          <a:stretch>
            <a:fillRect/>
          </a:stretch>
        </p:blipFill>
        <p:spPr>
          <a:xfrm rot="10800000">
            <a:off x="5143504" y="3929066"/>
            <a:ext cx="3857653" cy="2786082"/>
          </a:xfrm>
          <a:prstGeom prst="rect">
            <a:avLst/>
          </a:prstGeom>
        </p:spPr>
      </p:pic>
      <p:pic>
        <p:nvPicPr>
          <p:cNvPr id="7" name="Obraz 6" descr="CCI_000090.jpg"/>
          <p:cNvPicPr>
            <a:picLocks noChangeAspect="1"/>
          </p:cNvPicPr>
          <p:nvPr/>
        </p:nvPicPr>
        <p:blipFill>
          <a:blip r:embed="rId5" cstate="print"/>
          <a:srcRect l="8387" t="6250" r="11359" b="11458"/>
          <a:stretch>
            <a:fillRect/>
          </a:stretch>
        </p:blipFill>
        <p:spPr>
          <a:xfrm>
            <a:off x="6357950" y="285728"/>
            <a:ext cx="2643206" cy="38669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28596" y="357166"/>
            <a:ext cx="8286808" cy="2308324"/>
          </a:xfrm>
          <a:prstGeom prst="rect">
            <a:avLst/>
          </a:prstGeom>
          <a:noFill/>
        </p:spPr>
        <p:txBody>
          <a:bodyPr wrap="square" rtlCol="0">
            <a:spAutoFit/>
          </a:bodyPr>
          <a:lstStyle/>
          <a:p>
            <a:r>
              <a:rPr lang="pl-PL" b="1" dirty="0" smtClean="0"/>
              <a:t>Gdzie to było?</a:t>
            </a:r>
          </a:p>
          <a:p>
            <a:endParaRPr lang="pl-PL" b="1" dirty="0" smtClean="0"/>
          </a:p>
          <a:p>
            <a:r>
              <a:rPr lang="pl-PL" b="1" dirty="0" smtClean="0"/>
              <a:t>Otóż  miejscem tym mógł by ć tylko szczyt, dziś bez nazwy. Górkę te widać z Jaworzyny na tle szalonego i obok </a:t>
            </a:r>
            <a:r>
              <a:rPr lang="pl-PL" b="1" dirty="0" err="1" smtClean="0"/>
              <a:t>Szczobu</a:t>
            </a:r>
            <a:r>
              <a:rPr lang="pl-PL" b="1" dirty="0" smtClean="0"/>
              <a:t> tuż nad tzw. Czarnym Mostem. Ma stożkowaty kształt i doskonale nadaje się na miejsce obronne.  </a:t>
            </a:r>
          </a:p>
          <a:p>
            <a:endParaRPr lang="pl-PL" b="1" dirty="0" smtClean="0"/>
          </a:p>
          <a:p>
            <a:r>
              <a:rPr lang="pl-PL" b="1" dirty="0" smtClean="0"/>
              <a:t> </a:t>
            </a:r>
          </a:p>
          <a:p>
            <a:endParaRPr lang="pl-PL" b="1" dirty="0"/>
          </a:p>
        </p:txBody>
      </p:sp>
      <p:pic>
        <p:nvPicPr>
          <p:cNvPr id="11265" name="Picture 1"/>
          <p:cNvPicPr>
            <a:picLocks noChangeAspect="1" noChangeArrowheads="1"/>
          </p:cNvPicPr>
          <p:nvPr/>
        </p:nvPicPr>
        <p:blipFill>
          <a:blip r:embed="rId2"/>
          <a:srcRect l="12745" t="4233" b="14275"/>
          <a:stretch>
            <a:fillRect/>
          </a:stretch>
        </p:blipFill>
        <p:spPr bwMode="auto">
          <a:xfrm>
            <a:off x="785786" y="2000240"/>
            <a:ext cx="7429552" cy="433679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85720" y="285728"/>
            <a:ext cx="8215370" cy="2862322"/>
          </a:xfrm>
          <a:prstGeom prst="rect">
            <a:avLst/>
          </a:prstGeom>
          <a:noFill/>
        </p:spPr>
        <p:txBody>
          <a:bodyPr wrap="square" rtlCol="0">
            <a:spAutoFit/>
          </a:bodyPr>
          <a:lstStyle/>
          <a:p>
            <a:r>
              <a:rPr lang="pl-PL" dirty="0" smtClean="0"/>
              <a:t>Wizja lokalna na Górze Zamkowej potwierdziła wgłębione miejsce na szczycie góry, jakby zapadnięte, mające kształt owalny o średnicy ponad 80 m</a:t>
            </a:r>
          </a:p>
          <a:p>
            <a:r>
              <a:rPr lang="pl-PL" dirty="0" smtClean="0"/>
              <a:t>Porozrzucane głazy i kamienie mają kształt muru i noszą ślady sztucznej obróbki. Są to kamienie  w kształcie kwadratów i prostokątów.  Wyglądają jak pozostałość po  budowli. Na miejscu są odłamki kamieni i prawdopodobnie elementy dekoracyjne dawnej architektury. </a:t>
            </a:r>
          </a:p>
          <a:p>
            <a:r>
              <a:rPr lang="pl-PL" dirty="0" smtClean="0"/>
              <a:t>Te kamienie były na pewno szlifowane i obrabiane przez człowieka.</a:t>
            </a:r>
          </a:p>
          <a:p>
            <a:r>
              <a:rPr lang="pl-PL" dirty="0" smtClean="0"/>
              <a:t>Dzisiaj Górę Zamkową i mury zamku pokrywa gleba i przykrywa las. Ale po odsłonięciu tych warstw metodą elektroniczną ukazuje się wyraźnie wgłębienie po dawnym warownym zamku krynickim</a:t>
            </a:r>
            <a:endParaRPr lang="pl-PL" dirty="0"/>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782</Words>
  <Application>Microsoft Office PowerPoint</Application>
  <PresentationFormat>Pokaz na ekranie (4:3)</PresentationFormat>
  <Paragraphs>67</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Użytkownik systemu Windows</dc:creator>
  <cp:lastModifiedBy>Użytkownik systemu Windows</cp:lastModifiedBy>
  <cp:revision>1</cp:revision>
  <dcterms:created xsi:type="dcterms:W3CDTF">2023-05-15T09:15:49Z</dcterms:created>
  <dcterms:modified xsi:type="dcterms:W3CDTF">2023-05-15T09:19:04Z</dcterms:modified>
</cp:coreProperties>
</file>