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2ACA-8522-49E4-8E98-592DF85FE13D}" type="datetimeFigureOut">
              <a:rPr lang="pl-PL" smtClean="0"/>
              <a:pPr/>
              <a:t>04.09.2020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1407-9F16-4F4D-8009-42F147816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1428736"/>
            <a:ext cx="8072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600" b="1" dirty="0" smtClean="0"/>
              <a:t>KARPATY</a:t>
            </a:r>
            <a:endParaRPr lang="pl-PL" sz="72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500042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2018 r. grupa 26 naukowców z 14 uczelni i instytucji naukowych (m.in. Jerzy Solon, Andrzej </a:t>
            </a:r>
            <a:r>
              <a:rPr lang="pl-PL" dirty="0" err="1" smtClean="0"/>
              <a:t>Richling</a:t>
            </a:r>
            <a:r>
              <a:rPr lang="pl-PL" dirty="0" smtClean="0"/>
              <a:t>, Wiesław Ziaja) opublikowała w czasopiśmie </a:t>
            </a:r>
            <a:r>
              <a:rPr lang="pl-PL" i="1" dirty="0" err="1" smtClean="0"/>
              <a:t>Geographia</a:t>
            </a:r>
            <a:r>
              <a:rPr lang="pl-PL" i="1" dirty="0" smtClean="0"/>
              <a:t> Polonica</a:t>
            </a:r>
            <a:r>
              <a:rPr lang="pl-PL" dirty="0" smtClean="0"/>
              <a:t> zmodyfikowaną wersję podziału Polski na regiony fizycznogeograficzne. </a:t>
            </a:r>
          </a:p>
          <a:p>
            <a:endParaRPr lang="pl-PL" dirty="0" smtClean="0"/>
          </a:p>
          <a:p>
            <a:r>
              <a:rPr lang="pl-PL" dirty="0" smtClean="0"/>
              <a:t>Nowy podział jest modyfikacją podziału J. Kondrackiego i A. </a:t>
            </a:r>
            <a:r>
              <a:rPr lang="pl-PL" dirty="0" err="1" smtClean="0"/>
              <a:t>Richlinga</a:t>
            </a:r>
            <a:r>
              <a:rPr lang="pl-PL" dirty="0" smtClean="0"/>
              <a:t> z 1994 r. Został on dokonany ze szczegółowością 1:50.000, a granice </a:t>
            </a:r>
            <a:r>
              <a:rPr lang="pl-PL" dirty="0" err="1" smtClean="0"/>
              <a:t>mezoregionów</a:t>
            </a:r>
            <a:r>
              <a:rPr lang="pl-PL" dirty="0" smtClean="0"/>
              <a:t> zostały ustalone z wykorzystaniem najnowszych danych i ich analiz w systemach GIS, jak również z uwzględnieniem podziałów regionalnych opracowanych w ostatnich latach w poszczególnych ośrodkach akademickich. </a:t>
            </a:r>
          </a:p>
          <a:p>
            <a:r>
              <a:rPr lang="pl-PL" dirty="0" smtClean="0"/>
              <a:t>Na opracowanie zaktualizowanego podziału na regiony nalegały także Komisja Krajobrazu Kulturowego Polskiego Towarzystwa Geograficznego oraz Polska Asocjacja Ekologii Krajobrazu. </a:t>
            </a:r>
          </a:p>
          <a:p>
            <a:endParaRPr lang="pl-PL" dirty="0" smtClean="0"/>
          </a:p>
          <a:p>
            <a:r>
              <a:rPr lang="pl-PL" dirty="0" smtClean="0"/>
              <a:t>Zmodyfikowany podział zachowuje hierarchiczny podział regionów na </a:t>
            </a:r>
            <a:r>
              <a:rPr lang="pl-PL" dirty="0" err="1" smtClean="0"/>
              <a:t>megaregiony</a:t>
            </a:r>
            <a:r>
              <a:rPr lang="pl-PL" dirty="0" smtClean="0"/>
              <a:t>, prowincje, </a:t>
            </a:r>
            <a:r>
              <a:rPr lang="pl-PL" dirty="0" err="1" smtClean="0"/>
              <a:t>podprowincje</a:t>
            </a:r>
            <a:r>
              <a:rPr lang="pl-PL" dirty="0" smtClean="0"/>
              <a:t>, makroregiony i </a:t>
            </a:r>
            <a:r>
              <a:rPr lang="pl-PL" dirty="0" err="1" smtClean="0"/>
              <a:t>mezoregiony</a:t>
            </a:r>
            <a:r>
              <a:rPr lang="pl-PL" dirty="0" smtClean="0"/>
              <a:t>; zachowane zostało też kodowanie regionów. </a:t>
            </a:r>
          </a:p>
          <a:p>
            <a:endParaRPr lang="pl-PL" dirty="0" smtClean="0"/>
          </a:p>
          <a:p>
            <a:r>
              <a:rPr lang="pl-PL" dirty="0" smtClean="0"/>
              <a:t>Zwiększeniu uległa liczba </a:t>
            </a:r>
            <a:r>
              <a:rPr lang="pl-PL" dirty="0" err="1" smtClean="0"/>
              <a:t>mezoregionów</a:t>
            </a:r>
            <a:r>
              <a:rPr lang="pl-PL" dirty="0" smtClean="0"/>
              <a:t> do 344 oraz granice </a:t>
            </a:r>
            <a:r>
              <a:rPr lang="pl-PL" dirty="0" err="1" smtClean="0"/>
              <a:t>mezoregionów</a:t>
            </a:r>
            <a:r>
              <a:rPr lang="pl-PL" dirty="0" smtClean="0"/>
              <a:t>. Nie została zmieniona liczebność jednostek wyższego rzędu, choć czasem zmieniono ich nazwy (a także granice wynikające z modyfikacji granic </a:t>
            </a:r>
            <a:r>
              <a:rPr lang="pl-PL" dirty="0" err="1" smtClean="0"/>
              <a:t>mezoregionów</a:t>
            </a:r>
            <a:r>
              <a:rPr lang="pl-PL" dirty="0" smtClean="0"/>
              <a:t>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428604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podziale tym wprowadzono nowe jednostki:</a:t>
            </a:r>
          </a:p>
          <a:p>
            <a:endParaRPr lang="pl-PL" dirty="0" smtClean="0"/>
          </a:p>
          <a:p>
            <a:r>
              <a:rPr lang="pl-PL" dirty="0" smtClean="0"/>
              <a:t>W Beskidach Międzygórze Jabłonkowsko –Koniakowskie,  Beskid Żywiecki podzielono na Beskid Żywiecko-Orawski oraz  Beskid </a:t>
            </a:r>
            <a:r>
              <a:rPr lang="pl-PL" dirty="0" err="1" smtClean="0"/>
              <a:t>Żywiecko-Kysucki</a:t>
            </a:r>
            <a:r>
              <a:rPr lang="pl-PL" dirty="0" smtClean="0"/>
              <a:t>,  z Beskidu Średniego wydzielono nową jednostkę Pasmo </a:t>
            </a:r>
            <a:r>
              <a:rPr lang="pl-PL" dirty="0" err="1" smtClean="0"/>
              <a:t>Pewelsko-Krzeczowskie</a:t>
            </a:r>
            <a:r>
              <a:rPr lang="pl-PL" dirty="0" smtClean="0"/>
              <a:t>. Ponadto z Dawnego Beskidu Żywieckiego wydzielono jeszcze Działy Orawskie i  Pogórze Orawsko-Jordanowskie.  Kotlinę Rabczańska skreślono i włączono do Pogórza Orawsko –Jordanowskiego.  Określono Beskid Średnio jako pasmo składające się z dawnej części  zawartej pomiędzy Doliną Skawy a Doliną Raby oraz z Pasma Lubomira i Łysiny.  </a:t>
            </a:r>
          </a:p>
          <a:p>
            <a:r>
              <a:rPr lang="pl-PL" dirty="0" smtClean="0"/>
              <a:t>Z Beskidu Sądeckiego wydzielono Pogórze Popradzkie do którego należy po polskiej stronie Pasmo Zimnego i </a:t>
            </a:r>
            <a:r>
              <a:rPr lang="pl-PL" dirty="0" err="1" smtClean="0"/>
              <a:t>Dubnego</a:t>
            </a:r>
            <a:r>
              <a:rPr lang="pl-PL" dirty="0" smtClean="0"/>
              <a:t> oraz Pasmo </a:t>
            </a:r>
            <a:r>
              <a:rPr lang="pl-PL" dirty="0" err="1" smtClean="0"/>
              <a:t>Eliaszówki</a:t>
            </a:r>
            <a:r>
              <a:rPr lang="pl-PL" dirty="0" smtClean="0"/>
              <a:t> a po słowackiej stronie Góry </a:t>
            </a:r>
            <a:r>
              <a:rPr lang="pl-PL" dirty="0" err="1" smtClean="0"/>
              <a:t>Lubowniańskie</a:t>
            </a:r>
            <a:r>
              <a:rPr lang="pl-PL" dirty="0" smtClean="0"/>
              <a:t> (</a:t>
            </a:r>
            <a:r>
              <a:rPr lang="pl-PL" dirty="0" err="1" smtClean="0"/>
              <a:t>Lubowelskie</a:t>
            </a:r>
            <a:r>
              <a:rPr lang="pl-PL" dirty="0" smtClean="0"/>
              <a:t>). </a:t>
            </a:r>
          </a:p>
          <a:p>
            <a:endParaRPr lang="pl-PL" dirty="0" smtClean="0"/>
          </a:p>
          <a:p>
            <a:r>
              <a:rPr lang="pl-PL" dirty="0" smtClean="0"/>
              <a:t>Pozmieniano i uściślono nazwy na Podtatrzu:  Kotlina Orawsko-Nowotarska, Pogórze Przedtatrzańskie i Bruzda Podtatrzańska </a:t>
            </a:r>
          </a:p>
          <a:p>
            <a:r>
              <a:rPr lang="pl-PL" dirty="0" smtClean="0"/>
              <a:t>W Tatrach wydzielono nową jednostkę w postaci: Tatry Reglowe.  </a:t>
            </a:r>
          </a:p>
          <a:p>
            <a:endParaRPr lang="pl-PL" dirty="0" smtClean="0"/>
          </a:p>
          <a:p>
            <a:endParaRPr lang="pl-PL" dirty="0" smtClean="0"/>
          </a:p>
          <a:p>
            <a:pPr algn="ctr"/>
            <a:r>
              <a:rPr lang="pl-PL" b="1" dirty="0" smtClean="0"/>
              <a:t>Zmiany te wydają się celowe, określają jednoznacznie nazwy.</a:t>
            </a:r>
          </a:p>
          <a:p>
            <a:pPr algn="ctr"/>
            <a:r>
              <a:rPr lang="pl-PL" b="1" dirty="0" smtClean="0"/>
              <a:t>Porządkują również granice i przebieg poszczególnych pasm. </a:t>
            </a:r>
            <a:endParaRPr lang="pl-PL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47956" t="33073" r="4915" b="36500"/>
          <a:stretch>
            <a:fillRect/>
          </a:stretch>
        </p:blipFill>
        <p:spPr bwMode="auto">
          <a:xfrm>
            <a:off x="0" y="285728"/>
            <a:ext cx="9144000" cy="368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500034" y="4286256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Karpaty Polskie – prowincja podzielona na </a:t>
            </a:r>
          </a:p>
          <a:p>
            <a:r>
              <a:rPr lang="pl-PL" dirty="0" smtClean="0"/>
              <a:t>3 </a:t>
            </a:r>
            <a:r>
              <a:rPr lang="pl-PL" dirty="0" err="1" smtClean="0"/>
              <a:t>Podprowincje</a:t>
            </a:r>
            <a:endParaRPr lang="pl-PL" dirty="0" smtClean="0"/>
          </a:p>
          <a:p>
            <a:r>
              <a:rPr lang="pl-PL" dirty="0" smtClean="0"/>
              <a:t>	7 Makroregionów</a:t>
            </a:r>
          </a:p>
          <a:p>
            <a:r>
              <a:rPr lang="pl-PL" dirty="0" smtClean="0"/>
              <a:t>		36 </a:t>
            </a:r>
            <a:r>
              <a:rPr lang="pl-PL" dirty="0" err="1" smtClean="0"/>
              <a:t>Mezoregionów</a:t>
            </a:r>
            <a:r>
              <a:rPr lang="pl-PL" dirty="0" smtClean="0"/>
              <a:t> </a:t>
            </a:r>
          </a:p>
          <a:p>
            <a:r>
              <a:rPr lang="pl-PL" dirty="0" smtClean="0"/>
              <a:t>			?? Mikroregionów   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14290"/>
            <a:ext cx="407196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513 ZEWNĘTRZNE KARPATY ZACHODNIE 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513.3 Pogórze Zachodniobeskidzkie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513.32 Pogórze Śląskie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513.33 Pogórze Wielickie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513.34 Pogórze Wiśnickie 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513.4-5 Beskidy Zachodnie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513.45 Beskid Śląski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513.46 Kotlina Żywiecka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513.47 Beskid Mały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513.48 Beskid Makowski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513.49 Beskid Wyspowy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513.50 Pogórze Orawsko-Jordanowskie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513.51 Beskid Żywiecko-Orawski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513.52 Gorce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513.53 Kotlina Sądecka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513.54 Beskid Sądecki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513.55 Międzygórze Jabłonkowsko-Koniakowskie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513.56 Beskid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</a:rPr>
              <a:t>Żywiecko-Kysucki</a:t>
            </a:r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513.57 Pasma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</a:rPr>
              <a:t>Pewelsko-Krzeczowskie</a:t>
            </a:r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513.58 Działy Orawskie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513.59 Pogórze Popradzkie 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513.6 Pogórze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</a:rPr>
              <a:t>Środkowobeskidzkie</a:t>
            </a:r>
            <a:endParaRPr lang="pl-PL" sz="1200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513.61 Pogórze Rożnowskie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513.62 Pogórze Ciężkowickie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513.63 Pogórze Strzyżowskie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513.64 Pogórze Dynowskie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513.65 Pogórze Przemyskie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513.66 Obniżenie Gorlickie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513.67 Kotlina Jasielsko-Krośnieńska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513.68 Pogórze Jasielskie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513.69 Pogórze Bukowskie 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786314" y="285728"/>
            <a:ext cx="39290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513.7 Beskidy Środkowe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513.71 Beskid Niski 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514-15 CENTRALNE KARPATY ZACHODNIE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514.1 Obniżenie Orawsko-Podhalańskie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514.11 Kotlina Orawsko – Nowotarska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514.12 Pieniny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514.13 Pogórza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</a:rPr>
              <a:t>Przedtatrzanskie</a:t>
            </a:r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514.14 Bruzda Podtatrzańska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514.15 Magura Spiska 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514.5 Łańcuch Tatrzański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514.52 Tatry Zachodnie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514.53 Tatry Wysokie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514.54 Tatry Reglowe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 </a:t>
            </a: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52 KARPATY WSCHODNIE Z PODKARPACIEM WSCHODNIM </a:t>
            </a:r>
          </a:p>
          <a:p>
            <a:endParaRPr lang="pl-PL" sz="1200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521 WSCHODNIE PODKARPACIE </a:t>
            </a:r>
          </a:p>
          <a:p>
            <a:endParaRPr lang="pl-PL" sz="1200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521.1 Płaskowyż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</a:rPr>
              <a:t>Sańsko-Dniestrzański</a:t>
            </a:r>
            <a:endParaRPr lang="pl-PL" sz="1200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521.11 Podgórze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</a:rPr>
              <a:t>Hermanowickie</a:t>
            </a:r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521.13 Płaskowyż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</a:rPr>
              <a:t>Mościski</a:t>
            </a:r>
            <a:r>
              <a:rPr lang="pl-PL" sz="1200" dirty="0" smtClean="0">
                <a:latin typeface="Verdana" pitchFamily="34" charset="0"/>
                <a:ea typeface="Verdana" pitchFamily="34" charset="0"/>
              </a:rPr>
              <a:t> 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522 ZEWNĘTRZNE KARPATY WSCHODNIE </a:t>
            </a: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(Beskidy Wschodnie) </a:t>
            </a:r>
          </a:p>
          <a:p>
            <a:endParaRPr lang="pl-PL" sz="1200" b="1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b="1" dirty="0" smtClean="0">
                <a:latin typeface="Verdana" pitchFamily="34" charset="0"/>
                <a:ea typeface="Verdana" pitchFamily="34" charset="0"/>
              </a:rPr>
              <a:t>522.1 Beskidy Lesiste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522.11 Góry </a:t>
            </a:r>
            <a:r>
              <a:rPr lang="pl-PL" sz="1200" dirty="0" err="1" smtClean="0">
                <a:latin typeface="Verdana" pitchFamily="34" charset="0"/>
                <a:ea typeface="Verdana" pitchFamily="34" charset="0"/>
              </a:rPr>
              <a:t>Sanocko-Turczańskie</a:t>
            </a:r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522.12 Bieszczady Zachodnie </a:t>
            </a:r>
          </a:p>
          <a:p>
            <a:r>
              <a:rPr lang="pl-PL" sz="1200" dirty="0" smtClean="0">
                <a:latin typeface="Verdana" pitchFamily="34" charset="0"/>
                <a:ea typeface="Verdana" pitchFamily="34" charset="0"/>
              </a:rPr>
              <a:t> </a:t>
            </a:r>
          </a:p>
          <a:p>
            <a:endParaRPr lang="pl-PL" sz="1200" dirty="0" smtClean="0">
              <a:latin typeface="Verdana" pitchFamily="34" charset="0"/>
              <a:ea typeface="Verdana" pitchFamily="34" charset="0"/>
            </a:endParaRPr>
          </a:p>
          <a:p>
            <a:endParaRPr lang="pl-PL" sz="1200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670" t="13229" r="781" b="10041"/>
          <a:stretch>
            <a:fillRect/>
          </a:stretch>
        </p:blipFill>
        <p:spPr bwMode="auto">
          <a:xfrm>
            <a:off x="0" y="0"/>
            <a:ext cx="9144000" cy="558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670" t="11906" r="1608" b="10041"/>
          <a:stretch>
            <a:fillRect/>
          </a:stretch>
        </p:blipFill>
        <p:spPr bwMode="auto">
          <a:xfrm>
            <a:off x="0" y="-1"/>
            <a:ext cx="9144000" cy="57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670" t="13229" r="2435" b="6073"/>
          <a:stretch>
            <a:fillRect/>
          </a:stretch>
        </p:blipFill>
        <p:spPr bwMode="auto">
          <a:xfrm>
            <a:off x="0" y="0"/>
            <a:ext cx="914871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464</Words>
  <Application>Microsoft Office PowerPoint</Application>
  <PresentationFormat>Pokaz na ekranie (4:3)</PresentationFormat>
  <Paragraphs>92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Użytkownik systemu Windows</dc:creator>
  <cp:lastModifiedBy>Użytkownik systemu Windows</cp:lastModifiedBy>
  <cp:revision>3</cp:revision>
  <dcterms:created xsi:type="dcterms:W3CDTF">2020-08-29T12:58:14Z</dcterms:created>
  <dcterms:modified xsi:type="dcterms:W3CDTF">2020-09-04T10:56:25Z</dcterms:modified>
</cp:coreProperties>
</file>