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4A455E-488D-41C3-933E-BA0CE5C40A86}" type="datetimeFigureOut">
              <a:rPr lang="pl-PL" smtClean="0"/>
              <a:t>06.05.2019</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0EEB7B-9AB3-4638-B35C-AF88C7D28165}" type="slidenum">
              <a:rPr lang="pl-PL" smtClean="0"/>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CC5A2E-6DAE-4209-A622-B86F874209F6}" type="slidenum">
              <a:rPr lang="pl-PL"/>
              <a:pPr/>
              <a:t>130</a:t>
            </a:fld>
            <a:endParaRPr lang="pl-PL"/>
          </a:p>
        </p:txBody>
      </p:sp>
      <p:sp>
        <p:nvSpPr>
          <p:cNvPr id="232450"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32451"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9EB8C8-317B-4083-94A9-C49237AE58EB}" type="slidenum">
              <a:rPr lang="pl-PL"/>
              <a:pPr/>
              <a:t>142</a:t>
            </a:fld>
            <a:endParaRPr lang="pl-PL"/>
          </a:p>
        </p:txBody>
      </p:sp>
      <p:sp>
        <p:nvSpPr>
          <p:cNvPr id="250882"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50883"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2C0DB3-FDA1-4271-A578-A878C81D7C7D}" type="slidenum">
              <a:rPr lang="pl-PL"/>
              <a:pPr/>
              <a:t>143</a:t>
            </a:fld>
            <a:endParaRPr lang="pl-PL"/>
          </a:p>
        </p:txBody>
      </p:sp>
      <p:sp>
        <p:nvSpPr>
          <p:cNvPr id="252930"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52931"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5AC4EE-903B-43FE-AABB-683E18D8278C}" type="slidenum">
              <a:rPr lang="pl-PL"/>
              <a:pPr/>
              <a:t>144</a:t>
            </a:fld>
            <a:endParaRPr lang="pl-PL"/>
          </a:p>
        </p:txBody>
      </p:sp>
      <p:sp>
        <p:nvSpPr>
          <p:cNvPr id="254978"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54979"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6CDD0-DBD9-4446-9204-E38E50F4D5CC}" type="slidenum">
              <a:rPr lang="pl-PL"/>
              <a:pPr/>
              <a:t>145</a:t>
            </a:fld>
            <a:endParaRPr lang="pl-PL"/>
          </a:p>
        </p:txBody>
      </p:sp>
      <p:sp>
        <p:nvSpPr>
          <p:cNvPr id="257026"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57027"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54834E-1EF9-4777-BD93-1C60A1093137}" type="slidenum">
              <a:rPr lang="pl-PL"/>
              <a:pPr/>
              <a:t>146</a:t>
            </a:fld>
            <a:endParaRPr lang="pl-PL"/>
          </a:p>
        </p:txBody>
      </p:sp>
      <p:sp>
        <p:nvSpPr>
          <p:cNvPr id="25907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59075"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9A78F-DEFE-476A-883D-FE5798BD0561}" type="slidenum">
              <a:rPr lang="pl-PL"/>
              <a:pPr/>
              <a:t>147</a:t>
            </a:fld>
            <a:endParaRPr lang="pl-PL"/>
          </a:p>
        </p:txBody>
      </p:sp>
      <p:sp>
        <p:nvSpPr>
          <p:cNvPr id="261122"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61123"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01F91D-BDB0-4F35-9A2D-E4C46FE65DCE}" type="slidenum">
              <a:rPr lang="pl-PL"/>
              <a:pPr/>
              <a:t>148</a:t>
            </a:fld>
            <a:endParaRPr lang="pl-PL"/>
          </a:p>
        </p:txBody>
      </p:sp>
      <p:sp>
        <p:nvSpPr>
          <p:cNvPr id="263170"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63171"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51600E-527F-4503-9B80-E81AA8261E0E}" type="slidenum">
              <a:rPr lang="pl-PL"/>
              <a:pPr/>
              <a:t>149</a:t>
            </a:fld>
            <a:endParaRPr lang="pl-PL"/>
          </a:p>
        </p:txBody>
      </p:sp>
      <p:sp>
        <p:nvSpPr>
          <p:cNvPr id="265218"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65219"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A7C8E9-5F75-445D-8BCD-1FF1BC775E35}" type="slidenum">
              <a:rPr lang="pl-PL"/>
              <a:pPr/>
              <a:t>150</a:t>
            </a:fld>
            <a:endParaRPr lang="pl-PL"/>
          </a:p>
        </p:txBody>
      </p:sp>
      <p:sp>
        <p:nvSpPr>
          <p:cNvPr id="267266"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67267"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4A1FFE-A1DA-43C4-8A57-2599510A5269}" type="slidenum">
              <a:rPr lang="pl-PL"/>
              <a:pPr/>
              <a:t>151</a:t>
            </a:fld>
            <a:endParaRPr lang="pl-PL"/>
          </a:p>
        </p:txBody>
      </p:sp>
      <p:sp>
        <p:nvSpPr>
          <p:cNvPr id="26931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69315"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3C85D-DF0D-4C5B-8FE4-BEB7F928FCF4}" type="slidenum">
              <a:rPr lang="pl-PL"/>
              <a:pPr/>
              <a:t>132</a:t>
            </a:fld>
            <a:endParaRPr lang="pl-PL"/>
          </a:p>
        </p:txBody>
      </p:sp>
      <p:sp>
        <p:nvSpPr>
          <p:cNvPr id="236546"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36547"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DA4914-9E62-40C3-BB35-05E1F418D70B}" type="slidenum">
              <a:rPr lang="pl-PL"/>
              <a:pPr/>
              <a:t>152</a:t>
            </a:fld>
            <a:endParaRPr lang="pl-PL"/>
          </a:p>
        </p:txBody>
      </p:sp>
      <p:sp>
        <p:nvSpPr>
          <p:cNvPr id="271362"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71363"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C6CAC-F81A-409E-919C-398E6F659CA0}" type="slidenum">
              <a:rPr lang="pl-PL"/>
              <a:pPr/>
              <a:t>153</a:t>
            </a:fld>
            <a:endParaRPr lang="pl-PL"/>
          </a:p>
        </p:txBody>
      </p:sp>
      <p:sp>
        <p:nvSpPr>
          <p:cNvPr id="273410"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73411"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5CE14-BC27-4FB7-9500-4BFF2496E3EB}" type="slidenum">
              <a:rPr lang="pl-PL"/>
              <a:pPr/>
              <a:t>154</a:t>
            </a:fld>
            <a:endParaRPr lang="pl-PL"/>
          </a:p>
        </p:txBody>
      </p:sp>
      <p:sp>
        <p:nvSpPr>
          <p:cNvPr id="275458"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75459"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E54353-3A31-48CC-970E-6F09B8033E6D}" type="slidenum">
              <a:rPr lang="pl-PL"/>
              <a:pPr/>
              <a:t>155</a:t>
            </a:fld>
            <a:endParaRPr lang="pl-PL"/>
          </a:p>
        </p:txBody>
      </p:sp>
      <p:sp>
        <p:nvSpPr>
          <p:cNvPr id="277506"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77507"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FAF6E-4BAF-4871-9508-128A201900F6}" type="slidenum">
              <a:rPr lang="pl-PL"/>
              <a:pPr/>
              <a:t>156</a:t>
            </a:fld>
            <a:endParaRPr lang="pl-PL"/>
          </a:p>
        </p:txBody>
      </p:sp>
      <p:sp>
        <p:nvSpPr>
          <p:cNvPr id="27955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79555"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84FCF2-B96C-43A3-B820-9F216C3978FB}" type="slidenum">
              <a:rPr lang="pl-PL"/>
              <a:pPr/>
              <a:t>157</a:t>
            </a:fld>
            <a:endParaRPr lang="pl-PL"/>
          </a:p>
        </p:txBody>
      </p:sp>
      <p:sp>
        <p:nvSpPr>
          <p:cNvPr id="281602"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81603"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3B6C7C-307E-45DC-97CA-62976DFC88A4}" type="slidenum">
              <a:rPr lang="pl-PL"/>
              <a:pPr/>
              <a:t>134</a:t>
            </a:fld>
            <a:endParaRPr lang="pl-PL"/>
          </a:p>
        </p:txBody>
      </p:sp>
      <p:sp>
        <p:nvSpPr>
          <p:cNvPr id="234498"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34499"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965A86-7EE7-4328-90DE-AE562E04922C}" type="slidenum">
              <a:rPr lang="pl-PL"/>
              <a:pPr/>
              <a:t>136</a:t>
            </a:fld>
            <a:endParaRPr lang="pl-PL"/>
          </a:p>
        </p:txBody>
      </p:sp>
      <p:sp>
        <p:nvSpPr>
          <p:cNvPr id="23859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38595"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8EC435-58BD-48BC-B660-8D0206F1A3EB}" type="slidenum">
              <a:rPr lang="pl-PL"/>
              <a:pPr/>
              <a:t>137</a:t>
            </a:fld>
            <a:endParaRPr lang="pl-PL"/>
          </a:p>
        </p:txBody>
      </p:sp>
      <p:sp>
        <p:nvSpPr>
          <p:cNvPr id="240642"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40643"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68F901-8B28-40C5-92C7-81D6556ABF54}" type="slidenum">
              <a:rPr lang="pl-PL"/>
              <a:pPr/>
              <a:t>138</a:t>
            </a:fld>
            <a:endParaRPr lang="pl-PL"/>
          </a:p>
        </p:txBody>
      </p:sp>
      <p:sp>
        <p:nvSpPr>
          <p:cNvPr id="242690"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42691"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CF97ED-9689-40CD-BD8E-EDF4A03B6A03}" type="slidenum">
              <a:rPr lang="pl-PL"/>
              <a:pPr/>
              <a:t>139</a:t>
            </a:fld>
            <a:endParaRPr lang="pl-PL"/>
          </a:p>
        </p:txBody>
      </p:sp>
      <p:sp>
        <p:nvSpPr>
          <p:cNvPr id="244738"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44739"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2CE28-E6B5-4EAE-A381-3B802E086992}" type="slidenum">
              <a:rPr lang="pl-PL"/>
              <a:pPr/>
              <a:t>140</a:t>
            </a:fld>
            <a:endParaRPr lang="pl-PL"/>
          </a:p>
        </p:txBody>
      </p:sp>
      <p:sp>
        <p:nvSpPr>
          <p:cNvPr id="246786"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46787"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DBC247-41DA-488B-BC74-A8114446AD43}" type="slidenum">
              <a:rPr lang="pl-PL"/>
              <a:pPr/>
              <a:t>141</a:t>
            </a:fld>
            <a:endParaRPr lang="pl-PL"/>
          </a:p>
        </p:txBody>
      </p:sp>
      <p:sp>
        <p:nvSpPr>
          <p:cNvPr id="248834" name="Text Box 2"/>
          <p:cNvSpPr txBox="1">
            <a:spLocks noChangeArrowheads="1"/>
          </p:cNvSpPr>
          <p:nvPr/>
        </p:nvSpPr>
        <p:spPr bwMode="auto">
          <a:xfrm>
            <a:off x="1143000" y="695325"/>
            <a:ext cx="4572000" cy="3429000"/>
          </a:xfrm>
          <a:prstGeom prst="rect">
            <a:avLst/>
          </a:prstGeom>
          <a:solidFill>
            <a:srgbClr val="FFFFFF"/>
          </a:solidFill>
          <a:ln w="9360">
            <a:solidFill>
              <a:srgbClr val="000000"/>
            </a:solidFill>
            <a:miter lim="800000"/>
            <a:headEnd/>
            <a:tailEnd/>
          </a:ln>
          <a:effectLst/>
        </p:spPr>
        <p:txBody>
          <a:bodyPr wrap="none" anchor="ctr"/>
          <a:lstStyle/>
          <a:p>
            <a:endParaRPr lang="pl-PL"/>
          </a:p>
        </p:txBody>
      </p:sp>
      <p:sp>
        <p:nvSpPr>
          <p:cNvPr id="248835" name="Rectangle 3"/>
          <p:cNvSpPr txBox="1">
            <a:spLocks noChangeArrowheads="1"/>
          </p:cNvSpPr>
          <p:nvPr>
            <p:ph type="body"/>
          </p:nvPr>
        </p:nvSpPr>
        <p:spPr>
          <a:xfrm>
            <a:off x="685800" y="4343400"/>
            <a:ext cx="5481638" cy="4111625"/>
          </a:xfrm>
          <a:ln/>
        </p:spPr>
        <p:txBody>
          <a:bodyPr wrap="none" anchor="ctr"/>
          <a:lstStyle/>
          <a:p>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C5FB66F5-8A1C-4641-B476-38D9516E7CF8}" type="datetimeFigureOut">
              <a:rPr lang="pl-PL" smtClean="0"/>
              <a:t>06.05.2019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5FB66F5-8A1C-4641-B476-38D9516E7CF8}" type="datetimeFigureOut">
              <a:rPr lang="pl-PL" smtClean="0"/>
              <a:t>06.05.2019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5FB66F5-8A1C-4641-B476-38D9516E7CF8}" type="datetimeFigureOut">
              <a:rPr lang="pl-PL" smtClean="0"/>
              <a:t>06.05.2019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C5FB66F5-8A1C-4641-B476-38D9516E7CF8}" type="datetimeFigureOut">
              <a:rPr lang="pl-PL" smtClean="0"/>
              <a:t>06.05.2019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C5FB66F5-8A1C-4641-B476-38D9516E7CF8}" type="datetimeFigureOut">
              <a:rPr lang="pl-PL" smtClean="0"/>
              <a:t>06.05.2019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C5FB66F5-8A1C-4641-B476-38D9516E7CF8}" type="datetimeFigureOut">
              <a:rPr lang="pl-PL" smtClean="0"/>
              <a:t>06.05.2019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C5FB66F5-8A1C-4641-B476-38D9516E7CF8}" type="datetimeFigureOut">
              <a:rPr lang="pl-PL" smtClean="0"/>
              <a:t>06.05.2019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C5FB66F5-8A1C-4641-B476-38D9516E7CF8}" type="datetimeFigureOut">
              <a:rPr lang="pl-PL" smtClean="0"/>
              <a:t>06.05.2019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C5FB66F5-8A1C-4641-B476-38D9516E7CF8}" type="datetimeFigureOut">
              <a:rPr lang="pl-PL" smtClean="0"/>
              <a:t>06.05.2019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C5FB66F5-8A1C-4641-B476-38D9516E7CF8}" type="datetimeFigureOut">
              <a:rPr lang="pl-PL" smtClean="0"/>
              <a:t>06.05.2019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C5FB66F5-8A1C-4641-B476-38D9516E7CF8}" type="datetimeFigureOut">
              <a:rPr lang="pl-PL" smtClean="0"/>
              <a:t>06.05.2019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3B9A8A09-2D7B-4645-A8AF-D2275EB32B86}" type="slidenum">
              <a:rPr lang="pl-PL" smtClean="0"/>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B66F5-8A1C-4641-B476-38D9516E7CF8}" type="datetimeFigureOut">
              <a:rPr lang="pl-PL" smtClean="0"/>
              <a:t>06.05.2019</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A8A09-2D7B-4645-A8AF-D2275EB32B86}"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upload.wikimedia.org/wikipedia/commons/7/7b/POL_Tatrza%C5%84ski_Park_Narodowy_LOGO.svg" TargetMode="Externa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upload.wikimedia.org/wikipedia/commons/c/c6/POL_Park_Narodowy_Uj%C5%9Bcie_Warty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OL_Park_Narodowy_Uj%C5%9Bcie_Warty_LOGO.svg&amp;filetimestamp=20081110203305" TargetMode="External"/></Relationships>
</file>

<file path=ppt/slides/_rels/slide107.xml.rels><?xml version="1.0" encoding="UTF-8" standalone="yes"?>
<Relationships xmlns="http://schemas.openxmlformats.org/package/2006/relationships"><Relationship Id="rId2" Type="http://schemas.openxmlformats.org/officeDocument/2006/relationships/hyperlink" Target="http://pl.wikipedia.org/w/index.php?title=Plik:Polska-Ujscie_Warty.png&amp;filetimestamp=20060512113303" TargetMode="Externa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upload.wikimedia.org/wikipedia/commons/3/30/Park_Uj%C5%9Bcie_Warty_1.jpg" TargetMode="Externa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upload.wikimedia.org/wikipedia/commons/8/88/POL_Babiog%C3%B3rski_Park_Narodowy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OL_Babiog%C3%B3rski_Park_Narodowy_LOGO.svg&amp;filetimestamp=20081120223740"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upload.wikimedia.org/wikipedia/commons/e/ed/PK_Uj%C5%9Bcie_Warty_1.jpg"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upload.wikimedia.org/wikipedia/commons/2/2d/POL_Wielkopolski_Park_Narodowy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OL_Wielkopolski_Park_Narodowy_LOGO.svg&amp;filetimestamp=20090520185907"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hyperlink" Target="http://upload.wikimedia.org/wikipedia/commons/4/48/Jezioro_Kocio%C5%82ek.jpg" TargetMode="Externa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upload.wikimedia.org/wikipedia/commons/4/4c/Wielkopolski_Park_Narodowy_latem_3.jpg" TargetMode="Externa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upload.wikimedia.org/wikipedia/commons/0/07/LOGO_WIGIERSKIEGO_PARKU_NARODOWE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LOGO_WIGIERSKIEGO_PARKU_NARODOWEGO.svg&amp;filetimestamp=20070112150449"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upload.wikimedia.org/wikipedia/commons/d/d3/Jezioro_wigry_podlaskie_03.jpg" TargetMode="Externa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upload.wikimedia.org/wikipedia/commons/a/a9/Wigierski_suchary_4_panorama.jpg"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upload.wikimedia.org/wikipedia/commons/3/39/Wigierski_suchary_3_kladka.jpg"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upload.wikimedia.org/wikipedia/commons/f/f6/Woli%C5%84ski_Park_Narodowy_LOGO.png" TargetMode="Externa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upload.wikimedia.org/wikipedia/commons/a/a5/Woli%C5%84ski_Park_narodowy_-_klif.jpg" TargetMode="Externa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upload.wikimedia.org/wikipedia/commons/7/79/Wolin-Topomap.png" TargetMode="Externa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upload.wikimedia.org/wikipedia/commons/a/a4/Poland_Turkusowe_Lake.jpg"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hyperlink" Target="http://pl.wikipedia.org/w/index.php?title=Plik:Poland_Zbor%C3%B3w_reserve.jpg&amp;filetimestamp=20050910220046" TargetMode="Externa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upload.wikimedia.org/wikipedia/commons/c/c3/Babia_G%C3%B3ra_a7.jpg"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upload.wikimedia.org/wikipedia/commons/2/29/Babia_G%C3%B3ra_a9.jpg"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14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upload.wikimedia.org/wikipedia/commons/4/48/Logo_Bia%C5%82owieskiego_Parku_Narodowe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Logo_Bia%C5%82owieskiego_Parku_Narodowego.svg&amp;filetimestamp=20070106190226" TargetMode="External"/></Relationships>
</file>

<file path=ppt/slides/_rels/slide160.xml.rels><?xml version="1.0" encoding="UTF-8" standalone="yes"?>
<Relationships xmlns="http://schemas.openxmlformats.org/package/2006/relationships"><Relationship Id="rId2" Type="http://schemas.openxmlformats.org/officeDocument/2006/relationships/hyperlink" Target="http://pl.wikipedia.org/wiki/1998" TargetMode="Externa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upload.wikimedia.org/wikipedia/commons/a/a7/Skamienia%C5%82e_Miasto_a11.jpg" TargetMode="Externa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upload.wikimedia.org/wikipedia/commons/1/10/Skamienia%C5%82e_Miasto_a12.jpg" TargetMode="Externa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hyperlink" Target="http://pl.wikipedia.org/w/index.php?title=Plik:Miedzyborow_dunes02.jpg&amp;filetimestamp=20051117143939" TargetMode="Externa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upload.wikimedia.org/wikipedia/commons/5/54/POL_Pomnik_Przyrody.svg" TargetMode="Externa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upload.wikimedia.org/wikipedia/commons/0/08/Park_w_Mlodojewie_-_lipa_drobnolistna.jpg"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upload.wikimedia.org/wikipedia/commons/d/d4/Szczecin_Park_Zeromskiego_glaz_narzutowy_Adam_pomnik_przyrody.jpg"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hyperlink" Target="http://upload.wikimedia.org/wikipedia/commons/a/ae/Cz%C4%99stochowa_-_Aleja_Brzozowa_-_08.jpg"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upload.wikimedia.org/wikipedia/commons/5/54/2005-09_Bia%C5%82owieski_Park_Narodowy_2.jpg" TargetMode="Externa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upload.wikimedia.org/wikipedia/commons/c/ce/Bia%C5%82owieski_Park_Narodowy_18.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upload.wikimedia.org/wikipedia/commons/9/98/Wisent.jp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upload.wikimedia.org/wikipedia/commons/1/1a/POL_Biebrza%C5%84ski_Park_Narodowy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OL_Biebrza%C5%84ski_Park_Narodowy_LOGO.svg&amp;filetimestamp=20081122150733"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upload.wikimedia.org/wikipedia/commons/3/38/Rozlewiska.jp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upload.wikimedia.org/wikipedia/commons/7/71/Biebrza001xx.jpg"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upload.wikimedia.org/wikipedia/commons/c/c9/Moose-Gustav.jp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upload.wikimedia.org/wikipedia/commons/e/e6/POL_Bieszczadzki_Park_Narodowy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OL_Bieszczadzki_Park_Narodowy_LOGO.svg&amp;filetimestamp=2008111102325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upload.wikimedia.org/wikipedia/commons/b/b4/Beskidy_Bieszczady.jp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upload.wikimedia.org/wikipedia/commons/8/8e/Widok_na_Tarnic%C4%99.jp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upload.wikimedia.org/wikipedia/commons/5/50/PoloninaCarynska.jp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upload.wikimedia.org/wikipedia/commons/5/53/POL_Park_Narodowy_%22Bory_Tucholskie%22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OL_Park_Narodowy_%22Bory_Tucholskie%22_LOGO.svg&amp;filetimestamp=20081122211422"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upload.wikimedia.org/wikipedia/commons/2/29/Witacz_w_Parku_Narodowym_Bory_Tucholskie_03.07.10_p.jp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upload.wikimedia.org/wikipedia/commons/b/b4/PNBT_Gacno_Wielkie_z_lobeli%C4%85_jeziorn%C4%85_03.07.10_p.jp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upload.wikimedia.org/wikipedia/commons/8/85/PNBT_zbiornik2_z_Nymphaea_alba_03.07.10_p.jp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pl.wikipedia.org/w/index.php?title=Plik:Drawie%C5%84ski_Park_Narodowy-logo.gif&amp;filetimestamp=20100215081732"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upload.wikimedia.org/wikipedia/commons/b/bd/Drawienski_Park_Narodowy_-_jezioro_Ostrowieckie_1.jp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upload.wikimedia.org/wikipedia/commons/1/1f/Jezioro_Ostrowiec_niedaleko_G%C5%82uska.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upload.wikimedia.org/wikipedia/commons/3/34/Emerald_pool_in_yellowstone_2.jpg" TargetMode="External"/><Relationship Id="rId2" Type="http://schemas.openxmlformats.org/officeDocument/2006/relationships/hyperlink" Target="http://pl.wikipedia.org/w/index.php?title=Plik:Emerald_pool_in_yellowstone_2.jpg&amp;filetimestamp=20080704034545" TargetMode="Externa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upload.wikimedia.org/wikipedia/commons/9/9e/Jezioro_Czarne.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upload.wikimedia.org/wikipedia/commons/c/cb/LOGO_GORCZA%C5%83SKIEGO_PARKU_NARODOWE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LOGO_GORCZA%C5%83SKIEGO_PARKU_NARODOWEGO.svg&amp;filetimestamp=20070112154142"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upload.wikimedia.org/wikipedia/commons/d/d9/Gorce_a1.jpg" TargetMode="Externa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upload.wikimedia.org/wikipedia/commons/4/4b/Gorce_a2.jpg"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upload.wikimedia.org/wikipedia/commons/2/24/Crocus_scepusiensis_a5.jpg"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upload.wikimedia.org/wikipedia/commons/f/f3/LOGO_PARKU_NARODOWEGO_G%C3%93R_STO%C5%81OWYCH.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LOGO_PARKU_NARODOWEGO_G%C3%93R_STO%C5%81OWYCH.svg&amp;filetimestamp=20070111145059"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upload.wikimedia.org/wikipedia/commons/2/2b/Szczeliniec6.jpg"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upload.wikimedia.org/wikipedia/commons/2/24/Pn_kampin.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n_kampin.svg&amp;filetimestamp=20060609183733"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pl.wikipedia.org/w/index.php?title=Plik:Kampinoski_Park_Narodowy_okolice_palmir_01.JPG&amp;filetimestamp=20070127223026"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upload.wikimedia.org/wikipedia/commons/0/03/Kampinoski_Park_Narodowy_okolice_palmir_01.JPG"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upload.wikimedia.org/wikipedia/commons/a/a8/Poland_Kampinos_April_1.jpg"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upload.wikimedia.org/wikipedia/commons/e/e4/Poland_Kampinos_Grus_grus_1.jpg" TargetMode="Externa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hyperlink" Target="http://upload.wikimedia.org/wikipedia/commons/9/9b/Poland_Kampinos_Alces_alces_1.j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upload.wikimedia.org/wikipedia/commons/7/7a/Karkonoski_Park_Narodowy-logo.pn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Karkonoski_Park_Narodowy-logo.png&amp;filetimestamp=20100526092225"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pl.wikipedia.org/w/index.php?title=Plik:Poland,_Szklarki_waterfall.jpg&amp;filetimestamp=20050408194734"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upload.wikimedia.org/wikipedia/commons/2/2d/LOGO_Magurskiego_PARKU_NARODOWE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LOGO_Magurskiego_PARKU_NARODOWEGO.svg&amp;filetimestamp=20070111152348"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upload.wikimedia.org/wikipedia/commons/1/1d/LOGO_NARWIA%C5%83SKIEGO_PARKU_NARODOWE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LOGO_NARWIA%C5%83SKIEGO_PARKU_NARODOWEGO.svg&amp;filetimestamp=20070111155706"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upload.wikimedia.org/wikipedia/commons/b/be/Narew_w_Uhowie.jpg"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upload.wikimedia.org/wikipedia/commons/d/d7/Ojcowski_Park_Narodowy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Ojcowski_Park_Narodowy_LOGO.svg&amp;filetimestamp=20090413162818"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upload.wikimedia.org/wikipedia/commons/8/8d/Maczuga_Herkulesa_from_Castle.JPG" TargetMode="Externa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upload.wikimedia.org/wikipedia/commons/6/63/Polska_OjcowskiPN_002.jpg" TargetMode="Externa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upload.wikimedia.org/wikipedia/commons/0/0f/Zamek_w_Ojcowie_a1.jpg" TargetMode="Externa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upload.wikimedia.org/wikipedia/commons/8/8e/LOGO_PIENI%C5%83SKIEGO_PARKU_NARODOWE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LOGO_PIENI%C5%83SKIEGO_PARKU_NARODOWEGO.svg&amp;filetimestamp=20070111142235"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upload.wikimedia.org/wikipedia/commons/6/67/Trzy_Korony_i_Facimiech_a2.jpg" TargetMode="Externa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upload.wikimedia.org/wikipedia/commons/8/8a/Trzy_Korony_a2.jpg"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upload.wikimedia.org/wikipedia/commons/3/3f/Tree_on_Sokolica.jpg"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upload.wikimedia.org/wikipedia/commons/e/e9/Apollowik.jpg" TargetMode="Externa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upload.wikimedia.org/wikipedia/commons/a/a4/POL_Poleski_Park_Narodowy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OL_Poleski_Park_Narodowy_LOGO.svg&amp;filetimestamp=20090610160442"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upload.wikimedia.org/wikipedia/commons/f/fe/%C5%81ukie1.JPG" TargetMode="Externa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upload.wikimedia.org/wikipedia/commons/d/d5/Torfowisko_moszne_vongrzanka.jpg" TargetMode="Externa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upload.wikimedia.org/wikipedia/commons/c/c1/POL_Roztocza%C5%84ski_Park_Narodowy_LO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POL_Roztocza%C5%84ski_Park_Narodowy_LOGO.svg&amp;filetimestamp=20090520184400"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upload.wikimedia.org/wikipedia/commons/b/b4/Staw_echo6.JPG"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upload.wikimedia.org/wikipedia/commons/8/84/Natrix_natrix_by_zeartul.jpg" TargetMode="Externa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upload.wikimedia.org/wikipedia/commons/1/1f/Logo_S%C5%82owi%C5%84skiego_Parku_Narodowego.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Logo_S%C5%82owi%C5%84skiego_Parku_Narodowego.svg&amp;filetimestamp=2007010618253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upload.wikimedia.org/wikipedia/commons/8/8f/Wydmy_S%C5%82owi%C5%84ski_Park_Narodowy_Szlak.jpg" TargetMode="Externa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upload.wikimedia.org/wikipedia/commons/d/df/%C5%81ebsko_jezioro.jpg"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upload.wikimedia.org/wikipedia/commons/f/fa/Slowinskipn.jpg" TargetMode="Externa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upload.wikimedia.org/wikipedia/commons/d/d2/Swietokrzyski_Park_Narodowy.svg" TargetMode="External"/><Relationship Id="rId1" Type="http://schemas.openxmlformats.org/officeDocument/2006/relationships/slideLayout" Target="../slideLayouts/slideLayout1.xml"/><Relationship Id="rId4" Type="http://schemas.openxmlformats.org/officeDocument/2006/relationships/hyperlink" Target="http://pl.wikipedia.org/w/index.php?title=Plik:Swietokrzyski_Park_Narodowy.svg&amp;filetimestamp=20081017171249"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upload.wikimedia.org/wikipedia/commons/e/ec/Lysa_Gora_goloborze_3914_20080703.jpg" TargetMode="Externa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68313" y="476250"/>
            <a:ext cx="7991475" cy="5438775"/>
          </a:xfrm>
          <a:prstGeom prst="rect">
            <a:avLst/>
          </a:prstGeom>
          <a:noFill/>
          <a:ln w="9525">
            <a:noFill/>
            <a:miter lim="800000"/>
            <a:headEnd/>
            <a:tailEnd/>
          </a:ln>
          <a:effectLst/>
        </p:spPr>
        <p:txBody>
          <a:bodyPr>
            <a:spAutoFit/>
          </a:bodyPr>
          <a:lstStyle/>
          <a:p>
            <a:pPr>
              <a:spcBef>
                <a:spcPct val="50000"/>
              </a:spcBef>
            </a:pPr>
            <a:r>
              <a:rPr lang="pl-PL" sz="3200" u="sng"/>
              <a:t>WALORY PRZYRODNICZE</a:t>
            </a:r>
          </a:p>
          <a:p>
            <a:pPr>
              <a:spcBef>
                <a:spcPct val="50000"/>
              </a:spcBef>
            </a:pPr>
            <a:endParaRPr lang="pl-PL" sz="3200" u="sng"/>
          </a:p>
          <a:p>
            <a:pPr>
              <a:spcBef>
                <a:spcPct val="50000"/>
              </a:spcBef>
              <a:buFontTx/>
              <a:buChar char="-"/>
            </a:pPr>
            <a:r>
              <a:rPr lang="pl-PL" b="0"/>
              <a:t> PARKI NARODOWE </a:t>
            </a:r>
          </a:p>
          <a:p>
            <a:pPr>
              <a:spcBef>
                <a:spcPct val="50000"/>
              </a:spcBef>
              <a:buFontTx/>
              <a:buChar char="-"/>
            </a:pPr>
            <a:r>
              <a:rPr lang="pl-PL" b="0"/>
              <a:t> REZERWATY PRZYRODY </a:t>
            </a:r>
          </a:p>
          <a:p>
            <a:pPr>
              <a:spcBef>
                <a:spcPct val="50000"/>
              </a:spcBef>
              <a:buFontTx/>
              <a:buChar char="-"/>
            </a:pPr>
            <a:r>
              <a:rPr lang="pl-PL" b="0"/>
              <a:t> PARKI KRAJOBRAZOWE </a:t>
            </a:r>
          </a:p>
          <a:p>
            <a:pPr>
              <a:spcBef>
                <a:spcPct val="50000"/>
              </a:spcBef>
              <a:buFontTx/>
              <a:buChar char="-"/>
            </a:pPr>
            <a:r>
              <a:rPr lang="pl-PL" b="0"/>
              <a:t> OBSZARY CHRONIONEGO KRAJOBRAZU </a:t>
            </a:r>
          </a:p>
          <a:p>
            <a:pPr>
              <a:spcBef>
                <a:spcPct val="50000"/>
              </a:spcBef>
              <a:buFontTx/>
              <a:buChar char="-"/>
            </a:pPr>
            <a:r>
              <a:rPr lang="pl-PL" b="0"/>
              <a:t> Obszary Natura 2000</a:t>
            </a:r>
          </a:p>
          <a:p>
            <a:pPr>
              <a:spcBef>
                <a:spcPct val="50000"/>
              </a:spcBef>
              <a:buFontTx/>
              <a:buChar char="-"/>
            </a:pPr>
            <a:r>
              <a:rPr lang="pl-PL" b="0"/>
              <a:t> POMNIKI PRZYRODY </a:t>
            </a:r>
          </a:p>
          <a:p>
            <a:pPr>
              <a:spcBef>
                <a:spcPct val="50000"/>
              </a:spcBef>
              <a:buFontTx/>
              <a:buChar char="-"/>
            </a:pPr>
            <a:r>
              <a:rPr lang="pl-PL" b="0"/>
              <a:t> stanowiska dokumentacyjne przyrody nieożywionej</a:t>
            </a:r>
          </a:p>
          <a:p>
            <a:pPr>
              <a:spcBef>
                <a:spcPct val="50000"/>
              </a:spcBef>
              <a:buFontTx/>
              <a:buChar char="-"/>
            </a:pPr>
            <a:r>
              <a:rPr lang="pl-PL" b="0"/>
              <a:t> użytki ekologiczne </a:t>
            </a:r>
          </a:p>
          <a:p>
            <a:pPr>
              <a:spcBef>
                <a:spcPct val="50000"/>
              </a:spcBef>
              <a:buFontTx/>
              <a:buChar char="-"/>
            </a:pPr>
            <a:r>
              <a:rPr lang="pl-PL" b="0"/>
              <a:t> zespoły przyrodniczo-krajobrazowe</a:t>
            </a:r>
          </a:p>
          <a:p>
            <a:pPr>
              <a:spcBef>
                <a:spcPct val="50000"/>
              </a:spcBef>
              <a:buFontTx/>
              <a:buChar char="-"/>
            </a:pPr>
            <a:r>
              <a:rPr lang="pl-PL" b="0"/>
              <a:t> ochrona gatunkowa roślin, zwierząt i grzybów</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4" name="Picture 6"/>
          <p:cNvPicPr>
            <a:picLocks noChangeAspect="1" noChangeArrowheads="1"/>
          </p:cNvPicPr>
          <p:nvPr/>
        </p:nvPicPr>
        <p:blipFill>
          <a:blip r:embed="rId2"/>
          <a:srcRect/>
          <a:stretch>
            <a:fillRect/>
          </a:stretch>
        </p:blipFill>
        <p:spPr bwMode="auto">
          <a:xfrm>
            <a:off x="250825" y="188913"/>
            <a:ext cx="7705725" cy="6470650"/>
          </a:xfrm>
          <a:prstGeom prst="rect">
            <a:avLst/>
          </a:prstGeom>
          <a:noFill/>
          <a:ln w="9525">
            <a:noFill/>
            <a:miter lim="800000"/>
            <a:headEnd/>
            <a:tailEnd/>
          </a:ln>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Plik:POL Tatrzański Park Narodowy LOGO.svg">
            <a:hlinkClick r:id="rId2"/>
          </p:cNvPr>
          <p:cNvPicPr>
            <a:picLocks noChangeAspect="1" noChangeArrowheads="1"/>
          </p:cNvPicPr>
          <p:nvPr/>
        </p:nvPicPr>
        <p:blipFill>
          <a:blip r:embed="rId3"/>
          <a:srcRect/>
          <a:stretch>
            <a:fillRect/>
          </a:stretch>
        </p:blipFill>
        <p:spPr bwMode="auto">
          <a:xfrm>
            <a:off x="5724525" y="1916113"/>
            <a:ext cx="2981325" cy="2990850"/>
          </a:xfrm>
          <a:prstGeom prst="rect">
            <a:avLst/>
          </a:prstGeom>
          <a:noFill/>
        </p:spPr>
      </p:pic>
      <p:sp>
        <p:nvSpPr>
          <p:cNvPr id="78852" name="Text Box 4"/>
          <p:cNvSpPr txBox="1">
            <a:spLocks noChangeArrowheads="1"/>
          </p:cNvSpPr>
          <p:nvPr/>
        </p:nvSpPr>
        <p:spPr bwMode="auto">
          <a:xfrm>
            <a:off x="179388" y="188913"/>
            <a:ext cx="5472112" cy="5453062"/>
          </a:xfrm>
          <a:prstGeom prst="rect">
            <a:avLst/>
          </a:prstGeom>
          <a:noFill/>
          <a:ln w="9525">
            <a:noFill/>
            <a:miter lim="800000"/>
            <a:headEnd/>
            <a:tailEnd/>
          </a:ln>
          <a:effectLst/>
        </p:spPr>
        <p:txBody>
          <a:bodyPr>
            <a:spAutoFit/>
          </a:bodyPr>
          <a:lstStyle/>
          <a:p>
            <a:pPr>
              <a:spcBef>
                <a:spcPct val="50000"/>
              </a:spcBef>
            </a:pPr>
            <a:r>
              <a:rPr lang="pl-PL"/>
              <a:t>Tatrzański Park Narodowy</a:t>
            </a:r>
            <a:br>
              <a:rPr lang="pl-PL"/>
            </a:br>
            <a:r>
              <a:rPr lang="pl-PL"/>
              <a:t>Rezerwat biosfery UNESCO</a:t>
            </a:r>
            <a:br>
              <a:rPr lang="pl-PL"/>
            </a:br>
            <a:endParaRPr lang="pl-PL"/>
          </a:p>
          <a:p>
            <a:pPr>
              <a:spcBef>
                <a:spcPct val="50000"/>
              </a:spcBef>
            </a:pPr>
            <a:r>
              <a:rPr lang="pl-PL" b="0"/>
              <a:t>Położenie woj. Małopolskie</a:t>
            </a:r>
          </a:p>
          <a:p>
            <a:pPr>
              <a:spcBef>
                <a:spcPct val="50000"/>
              </a:spcBef>
            </a:pPr>
            <a:r>
              <a:rPr lang="pl-PL" b="0"/>
              <a:t>Data utworzenia 1954</a:t>
            </a:r>
          </a:p>
          <a:p>
            <a:pPr>
              <a:spcBef>
                <a:spcPct val="50000"/>
              </a:spcBef>
            </a:pPr>
            <a:r>
              <a:rPr lang="pl-PL" b="0"/>
              <a:t>Powierzchnia 211,64 km²</a:t>
            </a:r>
            <a:br>
              <a:rPr lang="pl-PL" b="0"/>
            </a:br>
            <a:r>
              <a:rPr lang="pl-PL" b="0"/>
              <a:t>- leśna 151,91 km²</a:t>
            </a:r>
            <a:br>
              <a:rPr lang="pl-PL" b="0"/>
            </a:br>
            <a:r>
              <a:rPr lang="pl-PL" b="0"/>
              <a:t>- uprawna 1,7 km²</a:t>
            </a:r>
            <a:br>
              <a:rPr lang="pl-PL" b="0"/>
            </a:br>
            <a:r>
              <a:rPr lang="pl-PL" b="0"/>
              <a:t>- wodna 2,09 km²</a:t>
            </a:r>
          </a:p>
          <a:p>
            <a:pPr>
              <a:spcBef>
                <a:spcPct val="50000"/>
              </a:spcBef>
            </a:pPr>
            <a:r>
              <a:rPr lang="pl-PL" b="0"/>
              <a:t>Pow. ochrony</a:t>
            </a:r>
            <a:br>
              <a:rPr lang="pl-PL" b="0"/>
            </a:br>
            <a:r>
              <a:rPr lang="pl-PL" b="0"/>
              <a:t>- ścisłej 126,1 km²</a:t>
            </a:r>
            <a:br>
              <a:rPr lang="pl-PL" b="0"/>
            </a:br>
            <a:r>
              <a:rPr lang="pl-PL" b="0"/>
              <a:t>- częściowej 58,07 km²</a:t>
            </a:r>
            <a:br>
              <a:rPr lang="pl-PL" b="0"/>
            </a:br>
            <a:r>
              <a:rPr lang="pl-PL" b="0"/>
              <a:t>- krajobrazu 27,81 km²</a:t>
            </a:r>
          </a:p>
          <a:p>
            <a:pPr>
              <a:spcBef>
                <a:spcPct val="50000"/>
              </a:spcBef>
            </a:pPr>
            <a:r>
              <a:rPr lang="pl-PL" b="0"/>
              <a:t>Powierzchnia otuliny</a:t>
            </a:r>
          </a:p>
          <a:p>
            <a:pPr>
              <a:spcBef>
                <a:spcPct val="50000"/>
              </a:spcBef>
            </a:pPr>
            <a:r>
              <a:rPr lang="pl-PL" b="0"/>
              <a:t>Długość szlaków turystycznych 275 km</a:t>
            </a:r>
          </a:p>
          <a:p>
            <a:pPr>
              <a:spcBef>
                <a:spcPct val="50000"/>
              </a:spcBef>
            </a:pPr>
            <a:r>
              <a:rPr lang="pl-PL" b="0"/>
              <a:t>Odwiedzających rocznie 2,46 mln</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79388" y="115888"/>
            <a:ext cx="8713787" cy="6478587"/>
          </a:xfrm>
          <a:prstGeom prst="rect">
            <a:avLst/>
          </a:prstGeom>
          <a:noFill/>
          <a:ln w="9525">
            <a:noFill/>
            <a:miter lim="800000"/>
            <a:headEnd/>
            <a:tailEnd/>
          </a:ln>
          <a:effectLst/>
        </p:spPr>
        <p:txBody>
          <a:bodyPr>
            <a:spAutoFit/>
          </a:bodyPr>
          <a:lstStyle/>
          <a:p>
            <a:r>
              <a:rPr lang="pl-PL"/>
              <a:t>Tatrzański Park Narodowy </a:t>
            </a:r>
          </a:p>
          <a:p>
            <a:r>
              <a:rPr lang="pl-PL" sz="1600" b="0"/>
              <a:t>Duże różnice wzniesień, piętrowość klimatu i niezwykły skład gatunkowy fauny i flory sprawiają, że Tatry mają charakter wysokogórski. Powierzchnia Tatr wynosi ok. 750 km², z czego 150 km² przypada na Tatry Polskie, reszta to Tatry Słowackie. Rzeki zaczynające swój bieg w Tatrach Polskich należą do zlewiska Bałtyku, zaś rzeki biorące początek w Tatrach Słowackich wpadają częściowo do Morza Czarnego (Orawa, Wag), część do Morza Bałtyckiego (Poprad).</a:t>
            </a:r>
          </a:p>
          <a:p>
            <a:r>
              <a:rPr lang="pl-PL" sz="1600" b="0"/>
              <a:t>Tatry, a właściwie ich niższe partie, przez długi czas były obiektem dość</a:t>
            </a:r>
          </a:p>
          <a:p>
            <a:r>
              <a:rPr lang="pl-PL" sz="1600" b="0"/>
              <a:t>Podział Tatr na Zachodnie, Wysokie i Bielskie (te ostatnie tylko na Słowacji) jest uzasadniony budową geologiczną. Tatry zaliczane są do gór orogenezy alpejskiej. Ich trzon stanowią skały krystaliczne z granitem, który w niektórych miejscach np. w Tatrach Zachodnich i Bielskich jest pokryty dolomitem i wapieniem, z licznymi jaskiniami i innymi zjawiskami krasowymi atrakcyjnymi dla grotołazów. Doliny otaczające szczyty zbudowane są z warstwowej skały osadowej zwanej fliszem. Klimat Tatr, a co za tym idzie ich roślinność, charakteryzuje się piętrowością. Piętro najniższe, czyli piętro regla dolnego, porastają bory świerkowe z domieszką jodły, buka i jaworu. Regiel górny to prawie wyłącznie bór świerkowy. Piętro kosówki (1550-1800) porasta roślinność krzaczasta z przewagą kosodrzewiny. Piętro hal to łąki wysokogórskie z zadziwiająco bogatą roślinnością alpejską. Można tu spotkać wiele gatunków goryczek, goździki, sasankę i szarotkę. Piętro turni zadziwia tym, że i tam można znaleźć zaskakująco dużo roślin, zwykle bardzo niewielkich i rosnących w kępach "przycupniętych" między skałami (np. lepnica bezłodygowa, skalnica tatrzańska). Z tatrzańskich ssaków warto wymienić kozicę, świstaka (które wytworzyły w Tatrach podgatunki: kozicę tatrzańską i świstaka tatrzańskiego), a w niższych partiach jelenia, sarnę, rysia i łasicę oraz niedźwiedzia brunatnego. Wśród ptaków króluje orzeł przedni, charakterystyczny jest też pomurnik, gniazdujący w wyższych partiach gór. Można go rozpoznać po czerwonych skrzydłach i niezwykłych zdolnościach wspinaczkowych.</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descr="D5sp-czarny"/>
          <p:cNvPicPr>
            <a:picLocks noChangeAspect="1" noChangeArrowheads="1"/>
          </p:cNvPicPr>
          <p:nvPr/>
        </p:nvPicPr>
        <p:blipFill>
          <a:blip r:embed="rId2"/>
          <a:srcRect/>
          <a:stretch>
            <a:fillRect/>
          </a:stretch>
        </p:blipFill>
        <p:spPr bwMode="auto">
          <a:xfrm>
            <a:off x="1524000" y="1495425"/>
            <a:ext cx="6096000" cy="386715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3" name="Picture 3" descr="Velky_Mengusovsky_stit_and_Cubrina_over_Morskie_oko"/>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3" descr="Mnich_wczesn%C4%85_jesieni%C4%85"/>
          <p:cNvPicPr>
            <a:picLocks noChangeAspect="1" noChangeArrowheads="1"/>
          </p:cNvPicPr>
          <p:nvPr/>
        </p:nvPicPr>
        <p:blipFill>
          <a:blip r:embed="rId2" cstate="print"/>
          <a:srcRect/>
          <a:stretch>
            <a:fillRect/>
          </a:stretch>
        </p:blipFill>
        <p:spPr bwMode="auto">
          <a:xfrm>
            <a:off x="1619250" y="260350"/>
            <a:ext cx="4378325" cy="6408738"/>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3" descr="Giewont_a8"/>
          <p:cNvPicPr>
            <a:picLocks noChangeAspect="1" noChangeArrowheads="1"/>
          </p:cNvPicPr>
          <p:nvPr/>
        </p:nvPicPr>
        <p:blipFill>
          <a:blip r:embed="rId2" cstate="print"/>
          <a:srcRect/>
          <a:stretch>
            <a:fillRect/>
          </a:stretch>
        </p:blipFill>
        <p:spPr bwMode="auto">
          <a:xfrm>
            <a:off x="0" y="0"/>
            <a:ext cx="9144000" cy="6859588"/>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descr="Plik:POL Park Narodowy Ujście Warty LOGO.svg">
            <a:hlinkClick r:id="rId2"/>
          </p:cNvPr>
          <p:cNvPicPr>
            <a:picLocks noChangeAspect="1" noChangeArrowheads="1"/>
          </p:cNvPicPr>
          <p:nvPr/>
        </p:nvPicPr>
        <p:blipFill>
          <a:blip r:embed="rId3"/>
          <a:srcRect/>
          <a:stretch>
            <a:fillRect/>
          </a:stretch>
        </p:blipFill>
        <p:spPr bwMode="auto">
          <a:xfrm>
            <a:off x="5148263" y="1484313"/>
            <a:ext cx="3794125" cy="3794125"/>
          </a:xfrm>
          <a:prstGeom prst="rect">
            <a:avLst/>
          </a:prstGeom>
          <a:noFill/>
        </p:spPr>
      </p:pic>
      <p:sp>
        <p:nvSpPr>
          <p:cNvPr id="145412" name="Text Box 4"/>
          <p:cNvSpPr txBox="1">
            <a:spLocks noChangeArrowheads="1"/>
          </p:cNvSpPr>
          <p:nvPr/>
        </p:nvSpPr>
        <p:spPr bwMode="auto">
          <a:xfrm>
            <a:off x="250825" y="188913"/>
            <a:ext cx="4897438" cy="5314950"/>
          </a:xfrm>
          <a:prstGeom prst="rect">
            <a:avLst/>
          </a:prstGeom>
          <a:noFill/>
          <a:ln w="9525">
            <a:noFill/>
            <a:miter lim="800000"/>
            <a:headEnd/>
            <a:tailEnd/>
          </a:ln>
          <a:effectLst/>
        </p:spPr>
        <p:txBody>
          <a:bodyPr>
            <a:spAutoFit/>
          </a:bodyPr>
          <a:lstStyle/>
          <a:p>
            <a:pPr>
              <a:spcBef>
                <a:spcPct val="50000"/>
              </a:spcBef>
            </a:pPr>
            <a:r>
              <a:rPr lang="pl-PL"/>
              <a:t>Park Narodowy Ujście Warty</a:t>
            </a:r>
            <a:r>
              <a:rPr lang="pl-PL">
                <a:hlinkClick r:id="rId4"/>
              </a:rPr>
              <a:t> </a:t>
            </a:r>
            <a:r>
              <a:rPr lang="pl-PL"/>
              <a:t/>
            </a:r>
            <a:br>
              <a:rPr lang="pl-PL"/>
            </a:br>
            <a:endParaRPr lang="pl-PL"/>
          </a:p>
          <a:p>
            <a:pPr>
              <a:spcBef>
                <a:spcPct val="50000"/>
              </a:spcBef>
            </a:pPr>
            <a:r>
              <a:rPr lang="pl-PL" b="0"/>
              <a:t>Położenie woj. lubuskie, Kostrzyn nad Odrą, Witnica -</a:t>
            </a:r>
            <a:r>
              <a:rPr lang="pl-PL" b="0" i="1"/>
              <a:t>pow. gorzowski ziemski</a:t>
            </a:r>
            <a:r>
              <a:rPr lang="pl-PL" b="0"/>
              <a:t>, Słońsk - </a:t>
            </a:r>
            <a:r>
              <a:rPr lang="pl-PL" b="0" i="1"/>
              <a:t>sulęciński</a:t>
            </a:r>
            <a:r>
              <a:rPr lang="pl-PL" b="0"/>
              <a:t>, Górzyca – </a:t>
            </a:r>
            <a:r>
              <a:rPr lang="pl-PL" b="0" i="1"/>
              <a:t>słubicki</a:t>
            </a:r>
          </a:p>
          <a:p>
            <a:pPr>
              <a:spcBef>
                <a:spcPct val="50000"/>
              </a:spcBef>
            </a:pPr>
            <a:r>
              <a:rPr lang="pl-PL" b="0"/>
              <a:t>Data utworzenia 2001</a:t>
            </a:r>
          </a:p>
          <a:p>
            <a:pPr>
              <a:spcBef>
                <a:spcPct val="50000"/>
              </a:spcBef>
            </a:pPr>
            <a:r>
              <a:rPr lang="pl-PL" b="0"/>
              <a:t>Powierzchnia 80,38 km²</a:t>
            </a:r>
            <a:br>
              <a:rPr lang="pl-PL" b="0"/>
            </a:br>
            <a:r>
              <a:rPr lang="pl-PL" b="0"/>
              <a:t>- leśna 50,82 km²</a:t>
            </a:r>
            <a:br>
              <a:rPr lang="pl-PL" b="0"/>
            </a:br>
            <a:r>
              <a:rPr lang="pl-PL" b="0"/>
              <a:t>- uprawna 26,62 km²</a:t>
            </a:r>
            <a:br>
              <a:rPr lang="pl-PL" b="0"/>
            </a:br>
            <a:r>
              <a:rPr lang="pl-PL" b="0"/>
              <a:t>- wodna 2,97 km²</a:t>
            </a:r>
          </a:p>
          <a:p>
            <a:pPr>
              <a:spcBef>
                <a:spcPct val="50000"/>
              </a:spcBef>
            </a:pPr>
            <a:r>
              <a:rPr lang="pl-PL" b="0"/>
              <a:t>Pow. ochrony</a:t>
            </a:r>
            <a:br>
              <a:rPr lang="pl-PL" b="0"/>
            </a:br>
            <a:r>
              <a:rPr lang="pl-PL" b="0"/>
              <a:t>- ścisłej 6,82 km²</a:t>
            </a:r>
            <a:br>
              <a:rPr lang="pl-PL" b="0"/>
            </a:br>
            <a:r>
              <a:rPr lang="pl-PL" b="0"/>
              <a:t>- częściowej 40,23 km²</a:t>
            </a:r>
            <a:br>
              <a:rPr lang="pl-PL" b="0"/>
            </a:br>
            <a:r>
              <a:rPr lang="pl-PL" b="0"/>
              <a:t>- krajobrazu 33,33 km²</a:t>
            </a:r>
          </a:p>
          <a:p>
            <a:pPr>
              <a:spcBef>
                <a:spcPct val="50000"/>
              </a:spcBef>
            </a:pPr>
            <a:r>
              <a:rPr lang="pl-PL" b="0"/>
              <a:t>Powierzchnia otuliny</a:t>
            </a:r>
          </a:p>
          <a:p>
            <a:pPr>
              <a:spcBef>
                <a:spcPct val="50000"/>
              </a:spcBef>
            </a:pPr>
            <a:r>
              <a:rPr lang="pl-PL" b="0"/>
              <a:t>Odwiedzających rocznie 10 tys.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179388" y="188913"/>
            <a:ext cx="8713787" cy="5035550"/>
          </a:xfrm>
          <a:prstGeom prst="rect">
            <a:avLst/>
          </a:prstGeom>
          <a:noFill/>
          <a:ln w="9525">
            <a:noFill/>
            <a:miter lim="800000"/>
            <a:headEnd/>
            <a:tailEnd/>
          </a:ln>
          <a:effectLst/>
        </p:spPr>
        <p:txBody>
          <a:bodyPr>
            <a:spAutoFit/>
          </a:bodyPr>
          <a:lstStyle/>
          <a:p>
            <a:r>
              <a:rPr lang="pl-PL"/>
              <a:t>Park Narodowy Ujście Warty</a:t>
            </a:r>
            <a:r>
              <a:rPr lang="pl-PL" b="0"/>
              <a:t> – najmłodszy z 23 parków narodowych na terenie Polski, utworzony 1 lipca 2001 roku z połączenia rezerwatu Słońsk i części Parku Krajobrazowego Ujście Warty.</a:t>
            </a:r>
            <a:endParaRPr lang="pl-PL" b="0">
              <a:hlinkClick r:id="rId2"/>
            </a:endParaRPr>
          </a:p>
          <a:p>
            <a:r>
              <a:rPr lang="pl-PL" b="0">
                <a:hlinkClick r:id="rId2"/>
              </a:rPr>
              <a:t> </a:t>
            </a:r>
            <a:r>
              <a:rPr lang="pl-PL" b="0"/>
              <a:t> </a:t>
            </a:r>
          </a:p>
          <a:p>
            <a:r>
              <a:rPr lang="pl-PL" b="0">
                <a:hlinkClick r:id="rId2" tooltip="Powiększ"/>
              </a:rPr>
              <a:t> </a:t>
            </a:r>
            <a:endParaRPr lang="pl-PL" b="0"/>
          </a:p>
          <a:p>
            <a:r>
              <a:rPr lang="pl-PL" b="0"/>
              <a:t>Park o powierzchni 8074 ha obejmuje rozlewiska u ujścia rzeki Warty do Odry, wytwarzane w dużej mierze przez rzekę Postomię. Siedziba dyrekcji parku znajduje się w Chyrzynie koło Kostrzyna nad Odrą. Park znajduje się na terenie czterech gmin Górzyca, Kostrzyn nad Odrą, Słońsk i Witnica. Symbolem Parku jest gęś zbożowa.</a:t>
            </a:r>
          </a:p>
          <a:p>
            <a:r>
              <a:rPr lang="pl-PL" b="0"/>
              <a:t>Park został założony dla ochrony unikalnych terenów podmokłych, rozległych łąk i pastwisk, które są jedną z najważniejszych w Polsce ostoją ptaków wodnych i błotnych. Na terenie Parku stwierdzono obecność 245 gatunków ptaków, w tym 174 lęgowych. Aż 26 z nich należy do gatunków ginących w skali światowej. Są to m.in. wodniczka, derkacz, rycyk, żuraw, bąk, bączek, rybitwa czarna. Tutaj znajduje się największe w Polsce zimowisko arktycznego gatunku łabędzia krzykliwego, a także około 50 bielików, które przyciąga obfitość zimujących kaczek, stanowiących ich pokarm.</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descr="Plik:Park Ujście Warty 1.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9" name="Picture 3" descr="Poland_Slonsk_-_swans_in_national_park"/>
          <p:cNvPicPr>
            <a:picLocks noChangeAspect="1" noChangeArrowheads="1"/>
          </p:cNvPicPr>
          <p:nvPr/>
        </p:nvPicPr>
        <p:blipFill>
          <a:blip r:embed="rId2"/>
          <a:srcRect/>
          <a:stretch>
            <a:fillRect/>
          </a:stretch>
        </p:blipFill>
        <p:spPr bwMode="auto">
          <a:xfrm>
            <a:off x="1524000" y="1400175"/>
            <a:ext cx="6096000" cy="405765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lik:POL Babiogórski Park Narodowy LOGO.svg">
            <a:hlinkClick r:id="rId2"/>
          </p:cNvPr>
          <p:cNvPicPr>
            <a:picLocks noChangeAspect="1" noChangeArrowheads="1"/>
          </p:cNvPicPr>
          <p:nvPr/>
        </p:nvPicPr>
        <p:blipFill>
          <a:blip r:embed="rId3"/>
          <a:srcRect/>
          <a:stretch>
            <a:fillRect/>
          </a:stretch>
        </p:blipFill>
        <p:spPr bwMode="auto">
          <a:xfrm>
            <a:off x="4211638" y="908050"/>
            <a:ext cx="4370387" cy="4370388"/>
          </a:xfrm>
          <a:prstGeom prst="rect">
            <a:avLst/>
          </a:prstGeom>
          <a:noFill/>
        </p:spPr>
      </p:pic>
      <p:sp>
        <p:nvSpPr>
          <p:cNvPr id="24579" name="Text Box 3"/>
          <p:cNvSpPr txBox="1">
            <a:spLocks noChangeArrowheads="1"/>
          </p:cNvSpPr>
          <p:nvPr/>
        </p:nvSpPr>
        <p:spPr bwMode="auto">
          <a:xfrm>
            <a:off x="179388" y="188913"/>
            <a:ext cx="4537075" cy="5453062"/>
          </a:xfrm>
          <a:prstGeom prst="rect">
            <a:avLst/>
          </a:prstGeom>
          <a:noFill/>
          <a:ln w="9525">
            <a:noFill/>
            <a:miter lim="800000"/>
            <a:headEnd/>
            <a:tailEnd/>
          </a:ln>
          <a:effectLst/>
        </p:spPr>
        <p:txBody>
          <a:bodyPr>
            <a:spAutoFit/>
          </a:bodyPr>
          <a:lstStyle/>
          <a:p>
            <a:pPr>
              <a:spcBef>
                <a:spcPct val="50000"/>
              </a:spcBef>
            </a:pPr>
            <a:r>
              <a:rPr lang="pl-PL"/>
              <a:t>Babiogórski Park Narodowy</a:t>
            </a:r>
            <a:r>
              <a:rPr lang="pl-PL" b="0"/>
              <a:t/>
            </a:r>
            <a:br>
              <a:rPr lang="pl-PL" b="0"/>
            </a:br>
            <a:r>
              <a:rPr lang="pl-PL" b="0"/>
              <a:t>Rezerwat biosfery UNESCO</a:t>
            </a:r>
            <a:r>
              <a:rPr lang="pl-PL" b="0">
                <a:hlinkClick r:id="rId4"/>
              </a:rPr>
              <a:t> </a:t>
            </a:r>
            <a:endParaRPr lang="pl-PL" b="0"/>
          </a:p>
          <a:p>
            <a:pPr>
              <a:spcBef>
                <a:spcPct val="50000"/>
              </a:spcBef>
            </a:pPr>
            <a:r>
              <a:rPr lang="pl-PL" b="0"/>
              <a:t>Położenie woj. małopolskie,</a:t>
            </a:r>
          </a:p>
          <a:p>
            <a:pPr>
              <a:spcBef>
                <a:spcPct val="50000"/>
              </a:spcBef>
            </a:pPr>
            <a:r>
              <a:rPr lang="pl-PL" b="0"/>
              <a:t>Data utworzenia1954 </a:t>
            </a:r>
          </a:p>
          <a:p>
            <a:pPr>
              <a:spcBef>
                <a:spcPct val="50000"/>
              </a:spcBef>
            </a:pPr>
            <a:r>
              <a:rPr lang="pl-PL" b="0"/>
              <a:t>Powierzchnia 33,92 km²</a:t>
            </a:r>
            <a:br>
              <a:rPr lang="pl-PL" b="0"/>
            </a:br>
            <a:r>
              <a:rPr lang="pl-PL" b="0"/>
              <a:t>- leśna 31,98 km²</a:t>
            </a:r>
            <a:br>
              <a:rPr lang="pl-PL" b="0"/>
            </a:br>
            <a:r>
              <a:rPr lang="pl-PL" b="0"/>
              <a:t>- uprawna 0,39 km²</a:t>
            </a:r>
            <a:br>
              <a:rPr lang="pl-PL" b="0"/>
            </a:br>
            <a:r>
              <a:rPr lang="pl-PL" b="0"/>
              <a:t>- wodna 0,12 km²</a:t>
            </a:r>
          </a:p>
          <a:p>
            <a:pPr>
              <a:spcBef>
                <a:spcPct val="50000"/>
              </a:spcBef>
            </a:pPr>
            <a:r>
              <a:rPr lang="pl-PL" b="0"/>
              <a:t>Pow. ochrony</a:t>
            </a:r>
            <a:br>
              <a:rPr lang="pl-PL" b="0"/>
            </a:br>
            <a:r>
              <a:rPr lang="pl-PL" b="0"/>
              <a:t>- ścisłej 10,62 km²</a:t>
            </a:r>
            <a:br>
              <a:rPr lang="pl-PL" b="0"/>
            </a:br>
            <a:r>
              <a:rPr lang="pl-PL" b="0"/>
              <a:t>- częściowej 21,74 km²</a:t>
            </a:r>
            <a:br>
              <a:rPr lang="pl-PL" b="0"/>
            </a:br>
            <a:r>
              <a:rPr lang="pl-PL" b="0"/>
              <a:t>- krajobrazu 1,56 km²</a:t>
            </a:r>
            <a:br>
              <a:rPr lang="pl-PL" b="0"/>
            </a:br>
            <a:endParaRPr lang="pl-PL" b="0"/>
          </a:p>
          <a:p>
            <a:pPr>
              <a:spcBef>
                <a:spcPct val="50000"/>
              </a:spcBef>
            </a:pPr>
            <a:r>
              <a:rPr lang="pl-PL" b="0"/>
              <a:t>Powierzchnia otuliny 84,37 km²</a:t>
            </a:r>
          </a:p>
          <a:p>
            <a:pPr>
              <a:spcBef>
                <a:spcPct val="50000"/>
              </a:spcBef>
            </a:pPr>
            <a:r>
              <a:rPr lang="pl-PL" b="0"/>
              <a:t>Długość szlaków turystycznych 52 km</a:t>
            </a:r>
          </a:p>
          <a:p>
            <a:pPr>
              <a:spcBef>
                <a:spcPct val="50000"/>
              </a:spcBef>
            </a:pPr>
            <a:r>
              <a:rPr lang="pl-PL" b="0"/>
              <a:t>Odwiedzających rocznie60 000</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descr="Plik:PK Ujście Warty 1.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Plik:POL Wielkopolski Park Narodowy LOGO.svg">
            <a:hlinkClick r:id="rId2"/>
          </p:cNvPr>
          <p:cNvPicPr>
            <a:picLocks noChangeAspect="1" noChangeArrowheads="1"/>
          </p:cNvPicPr>
          <p:nvPr/>
        </p:nvPicPr>
        <p:blipFill>
          <a:blip r:embed="rId3"/>
          <a:srcRect/>
          <a:stretch>
            <a:fillRect/>
          </a:stretch>
        </p:blipFill>
        <p:spPr bwMode="auto">
          <a:xfrm>
            <a:off x="5651500" y="1916113"/>
            <a:ext cx="2981325" cy="2981325"/>
          </a:xfrm>
          <a:prstGeom prst="rect">
            <a:avLst/>
          </a:prstGeom>
          <a:noFill/>
        </p:spPr>
      </p:pic>
      <p:sp>
        <p:nvSpPr>
          <p:cNvPr id="140292" name="Text Box 4"/>
          <p:cNvSpPr txBox="1">
            <a:spLocks noChangeArrowheads="1"/>
          </p:cNvSpPr>
          <p:nvPr/>
        </p:nvSpPr>
        <p:spPr bwMode="auto">
          <a:xfrm>
            <a:off x="179388" y="115888"/>
            <a:ext cx="5256212" cy="4765675"/>
          </a:xfrm>
          <a:prstGeom prst="rect">
            <a:avLst/>
          </a:prstGeom>
          <a:noFill/>
          <a:ln w="9525">
            <a:noFill/>
            <a:miter lim="800000"/>
            <a:headEnd/>
            <a:tailEnd/>
          </a:ln>
          <a:effectLst/>
        </p:spPr>
        <p:txBody>
          <a:bodyPr>
            <a:spAutoFit/>
          </a:bodyPr>
          <a:lstStyle/>
          <a:p>
            <a:pPr>
              <a:spcBef>
                <a:spcPct val="50000"/>
              </a:spcBef>
            </a:pPr>
            <a:r>
              <a:rPr lang="pl-PL"/>
              <a:t>Wielkopolski Park Narodowy</a:t>
            </a:r>
            <a:r>
              <a:rPr lang="pl-PL">
                <a:hlinkClick r:id="rId4"/>
              </a:rPr>
              <a:t> </a:t>
            </a:r>
            <a:r>
              <a:rPr lang="pl-PL"/>
              <a:t/>
            </a:r>
            <a:br>
              <a:rPr lang="pl-PL"/>
            </a:br>
            <a:endParaRPr lang="pl-PL"/>
          </a:p>
          <a:p>
            <a:pPr>
              <a:spcBef>
                <a:spcPct val="50000"/>
              </a:spcBef>
            </a:pPr>
            <a:r>
              <a:rPr lang="pl-PL" b="0"/>
              <a:t>Położenie woj. wielkopolskie</a:t>
            </a:r>
          </a:p>
          <a:p>
            <a:pPr>
              <a:spcBef>
                <a:spcPct val="50000"/>
              </a:spcBef>
            </a:pPr>
            <a:r>
              <a:rPr lang="pl-PL" b="0"/>
              <a:t>Data utworzenia 1957</a:t>
            </a:r>
          </a:p>
          <a:p>
            <a:pPr>
              <a:spcBef>
                <a:spcPct val="50000"/>
              </a:spcBef>
            </a:pPr>
            <a:r>
              <a:rPr lang="pl-PL" b="0"/>
              <a:t>Powierzchnia 75,84 km²</a:t>
            </a:r>
            <a:br>
              <a:rPr lang="pl-PL" b="0"/>
            </a:br>
            <a:r>
              <a:rPr lang="pl-PL" b="0"/>
              <a:t>- leśna 46,17 km²</a:t>
            </a:r>
            <a:br>
              <a:rPr lang="pl-PL" b="0"/>
            </a:br>
            <a:r>
              <a:rPr lang="pl-PL" b="0"/>
              <a:t>- uprawna 21,55 km²</a:t>
            </a:r>
            <a:br>
              <a:rPr lang="pl-PL" b="0"/>
            </a:br>
            <a:r>
              <a:rPr lang="pl-PL" b="0"/>
              <a:t>- wodna 4,62 km²</a:t>
            </a:r>
          </a:p>
          <a:p>
            <a:pPr>
              <a:spcBef>
                <a:spcPct val="50000"/>
              </a:spcBef>
            </a:pPr>
            <a:r>
              <a:rPr lang="pl-PL" b="0"/>
              <a:t>Pow. ochrony</a:t>
            </a:r>
            <a:br>
              <a:rPr lang="pl-PL" b="0"/>
            </a:br>
            <a:r>
              <a:rPr lang="pl-PL" b="0"/>
              <a:t>- ścisłej 2,6 km²</a:t>
            </a:r>
            <a:br>
              <a:rPr lang="pl-PL" b="0"/>
            </a:br>
            <a:r>
              <a:rPr lang="pl-PL" b="0"/>
              <a:t>- częściowej 63,67 km²</a:t>
            </a:r>
            <a:br>
              <a:rPr lang="pl-PL" b="0"/>
            </a:br>
            <a:r>
              <a:rPr lang="pl-PL" b="0"/>
              <a:t>- krajobrazu 9,57 km²</a:t>
            </a:r>
          </a:p>
          <a:p>
            <a:pPr>
              <a:spcBef>
                <a:spcPct val="50000"/>
              </a:spcBef>
            </a:pPr>
            <a:r>
              <a:rPr lang="pl-PL" b="0"/>
              <a:t>Powierzchnia otuliny 72,56 km²</a:t>
            </a:r>
          </a:p>
          <a:p>
            <a:pPr>
              <a:spcBef>
                <a:spcPct val="50000"/>
              </a:spcBef>
            </a:pPr>
            <a:r>
              <a:rPr lang="pl-PL" b="0"/>
              <a:t>Długość szlaków turystycznych 87.3 km</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23850" y="188913"/>
            <a:ext cx="8640763" cy="4760912"/>
          </a:xfrm>
          <a:prstGeom prst="rect">
            <a:avLst/>
          </a:prstGeom>
          <a:noFill/>
          <a:ln w="9525">
            <a:noFill/>
            <a:miter lim="800000"/>
            <a:headEnd/>
            <a:tailEnd/>
          </a:ln>
          <a:effectLst/>
        </p:spPr>
        <p:txBody>
          <a:bodyPr>
            <a:spAutoFit/>
          </a:bodyPr>
          <a:lstStyle/>
          <a:p>
            <a:r>
              <a:rPr lang="pl-PL"/>
              <a:t>Wielkopolski Park Narodowy</a:t>
            </a:r>
            <a:r>
              <a:rPr lang="pl-PL" b="0"/>
              <a:t> jest jednym z 23 parków narodowych na terenie Polski. Utworzony został na mocy rozporządzenia Rady Ministrów z dnia 16 kwietnia 1957, a jego granice objęły powierzchnię 9 600 ha, z czego pod zarządem parku zostało ok. 5 100 ha. Dnia 22 października 1996 nowe rozporządzenie Rady Ministrów w sprawie WPN zmieniło jego granice, które obejmują obecnie powierzchnię 7 584 ha, oraz ustanowiło wokół parku strefę ochronną (tzw. otulinę), której powierzchnia razem z terenem parku wynosi 14 840 ha. Jest położony nad Wartą, na południe od Poznania. W Parku utworzono 18 obszarów ochrony ścisłej o łącznej powierzchni 260 ha. Chronią one rozmaite formy krajobrazu polodowcowego oraz najbardziej naturalne zbiorowiska roślinne, a także związane </a:t>
            </a:r>
          </a:p>
          <a:p>
            <a:r>
              <a:rPr lang="pl-PL" b="0"/>
              <a:t>z nimi zwierzęta.</a:t>
            </a:r>
          </a:p>
          <a:p>
            <a:endParaRPr lang="pl-PL" b="0"/>
          </a:p>
          <a:p>
            <a:r>
              <a:rPr lang="pl-PL" b="0"/>
              <a:t>Siedziba dyrekcji Parku oraz Muzeum Przyrodnicze Parku mieszczą się w Jeziorach, nad Jeziorem Góreckim - w centralnej części WPN. Do Jezior prowadzi droga zwana Greiserówką.</a:t>
            </a:r>
          </a:p>
          <a:p>
            <a:r>
              <a:rPr lang="pl-PL" b="0"/>
              <a:t>Inicjatorem powstania Wielkopolskiego Parku Narodowego jeszcze przed II wojną światową był prof. Adam Wodziczko.</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Jezioro_G%C3%B3recki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3" descr="Plik:Jezioro Kociołek.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descr="Plik:Wielkopolski Park Narodowy latem 3.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descr="Plik:LOGO WIGIERSKIEGO PARKU NARODOWEGO.svg">
            <a:hlinkClick r:id="rId2"/>
          </p:cNvPr>
          <p:cNvPicPr>
            <a:picLocks noChangeAspect="1" noChangeArrowheads="1"/>
          </p:cNvPicPr>
          <p:nvPr/>
        </p:nvPicPr>
        <p:blipFill>
          <a:blip r:embed="rId3"/>
          <a:srcRect/>
          <a:stretch>
            <a:fillRect/>
          </a:stretch>
        </p:blipFill>
        <p:spPr bwMode="auto">
          <a:xfrm>
            <a:off x="6516688" y="2205038"/>
            <a:ext cx="1966912" cy="1966912"/>
          </a:xfrm>
          <a:prstGeom prst="rect">
            <a:avLst/>
          </a:prstGeom>
          <a:noFill/>
        </p:spPr>
      </p:pic>
      <p:sp>
        <p:nvSpPr>
          <p:cNvPr id="135172" name="Text Box 4"/>
          <p:cNvSpPr txBox="1">
            <a:spLocks noChangeArrowheads="1"/>
          </p:cNvSpPr>
          <p:nvPr/>
        </p:nvSpPr>
        <p:spPr bwMode="auto">
          <a:xfrm>
            <a:off x="179388" y="188913"/>
            <a:ext cx="6121400" cy="5178425"/>
          </a:xfrm>
          <a:prstGeom prst="rect">
            <a:avLst/>
          </a:prstGeom>
          <a:noFill/>
          <a:ln w="9525">
            <a:noFill/>
            <a:miter lim="800000"/>
            <a:headEnd/>
            <a:tailEnd/>
          </a:ln>
          <a:effectLst/>
        </p:spPr>
        <p:txBody>
          <a:bodyPr>
            <a:spAutoFit/>
          </a:bodyPr>
          <a:lstStyle/>
          <a:p>
            <a:pPr>
              <a:spcBef>
                <a:spcPct val="50000"/>
              </a:spcBef>
            </a:pPr>
            <a:r>
              <a:rPr lang="pl-PL"/>
              <a:t>Wigierski Park Narodowy</a:t>
            </a:r>
            <a:r>
              <a:rPr lang="pl-PL">
                <a:hlinkClick r:id="rId4"/>
              </a:rPr>
              <a:t> </a:t>
            </a:r>
            <a:r>
              <a:rPr lang="pl-PL"/>
              <a:t/>
            </a:r>
            <a:br>
              <a:rPr lang="pl-PL"/>
            </a:br>
            <a:endParaRPr lang="pl-PL"/>
          </a:p>
          <a:p>
            <a:pPr>
              <a:spcBef>
                <a:spcPct val="50000"/>
              </a:spcBef>
            </a:pPr>
            <a:r>
              <a:rPr lang="pl-PL" b="0"/>
              <a:t>Położenie woj. Podlaskie</a:t>
            </a:r>
          </a:p>
          <a:p>
            <a:pPr>
              <a:spcBef>
                <a:spcPct val="50000"/>
              </a:spcBef>
            </a:pPr>
            <a:r>
              <a:rPr lang="pl-PL" b="0"/>
              <a:t>Data utworzenia 1989</a:t>
            </a:r>
          </a:p>
          <a:p>
            <a:pPr>
              <a:spcBef>
                <a:spcPct val="50000"/>
              </a:spcBef>
            </a:pPr>
            <a:r>
              <a:rPr lang="pl-PL" b="0"/>
              <a:t>Powierzchnia 149,88 km²</a:t>
            </a:r>
            <a:br>
              <a:rPr lang="pl-PL" b="0"/>
            </a:br>
            <a:r>
              <a:rPr lang="pl-PL" b="0"/>
              <a:t>- leśna 94,58 km²</a:t>
            </a:r>
            <a:br>
              <a:rPr lang="pl-PL" b="0"/>
            </a:br>
            <a:r>
              <a:rPr lang="pl-PL" b="0"/>
              <a:t>- rolna 23,02 km²</a:t>
            </a:r>
            <a:br>
              <a:rPr lang="pl-PL" b="0"/>
            </a:br>
            <a:r>
              <a:rPr lang="pl-PL" b="0"/>
              <a:t>- wodna 29,08 km²</a:t>
            </a:r>
          </a:p>
          <a:p>
            <a:pPr>
              <a:spcBef>
                <a:spcPct val="50000"/>
              </a:spcBef>
            </a:pPr>
            <a:r>
              <a:rPr lang="pl-PL" b="0"/>
              <a:t>Pow. ochrony</a:t>
            </a:r>
            <a:br>
              <a:rPr lang="pl-PL" b="0"/>
            </a:br>
            <a:r>
              <a:rPr lang="pl-PL" b="0"/>
              <a:t>- ścisłej 6,23 km²</a:t>
            </a:r>
            <a:br>
              <a:rPr lang="pl-PL" b="0"/>
            </a:br>
            <a:r>
              <a:rPr lang="pl-PL" b="0"/>
              <a:t>- częściowej 114,46 km²</a:t>
            </a:r>
            <a:br>
              <a:rPr lang="pl-PL" b="0"/>
            </a:br>
            <a:r>
              <a:rPr lang="pl-PL" b="0"/>
              <a:t>- krajobrazu 29,19 km²</a:t>
            </a:r>
          </a:p>
          <a:p>
            <a:pPr>
              <a:spcBef>
                <a:spcPct val="50000"/>
              </a:spcBef>
            </a:pPr>
            <a:r>
              <a:rPr lang="pl-PL" b="0"/>
              <a:t>Powierzchnia otuliny</a:t>
            </a:r>
          </a:p>
          <a:p>
            <a:pPr>
              <a:spcBef>
                <a:spcPct val="50000"/>
              </a:spcBef>
            </a:pPr>
            <a:r>
              <a:rPr lang="pl-PL" b="0"/>
              <a:t>Długość szlaków turystycznych 190 km</a:t>
            </a:r>
          </a:p>
          <a:p>
            <a:pPr>
              <a:spcBef>
                <a:spcPct val="50000"/>
              </a:spcBef>
            </a:pPr>
            <a:r>
              <a:rPr lang="pl-PL" b="0"/>
              <a:t>Odwiedzających rocznie 120 tys.</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79388" y="188913"/>
            <a:ext cx="8713787" cy="4760912"/>
          </a:xfrm>
          <a:prstGeom prst="rect">
            <a:avLst/>
          </a:prstGeom>
          <a:noFill/>
          <a:ln w="9525">
            <a:noFill/>
            <a:miter lim="800000"/>
            <a:headEnd/>
            <a:tailEnd/>
          </a:ln>
          <a:effectLst/>
        </p:spPr>
        <p:txBody>
          <a:bodyPr>
            <a:spAutoFit/>
          </a:bodyPr>
          <a:lstStyle/>
          <a:p>
            <a:r>
              <a:rPr lang="pl-PL"/>
              <a:t>Wigierski Park Narodowy</a:t>
            </a:r>
            <a:r>
              <a:rPr lang="pl-PL" b="0"/>
              <a:t> – jeden z największych parków narodowych w Polsce. Utworzony 1 stycznia 1989 roku, jest jednym z 23 parków narodowych Polski. Park utworzony został na obszarze 14956 hektarów. Aktualna jego powierzchnia wynosi 14988 ha, w tym 9458 ha to grunty leśne, 2908 ha – wody i 2622 ha inne tereny, głównie użytkowane rolniczo (2302 ha). Ochroną ścisłą objętych jest 623 ha, w tym 283 ha lasów. Obszary zagospodarowane rolniczo objęte są ochroną krajobrazową.</a:t>
            </a:r>
          </a:p>
          <a:p>
            <a:endParaRPr lang="pl-PL" b="0"/>
          </a:p>
          <a:p>
            <a:r>
              <a:rPr lang="pl-PL" b="0"/>
              <a:t>Wigierski Park Narodowy położony jest na północnym skraju Puszczy Augustowskiej, największego, zwartego kompleksu leśnego na Niżu Środkowoeuropejskim, który wraz z lasami na terytorium Litwy i Białorusi pokrywa obszar około 300 tysięcy hektarów.</a:t>
            </a:r>
          </a:p>
          <a:p>
            <a:endParaRPr lang="pl-PL" b="0"/>
          </a:p>
          <a:p>
            <a:r>
              <a:rPr lang="pl-PL" b="0"/>
              <a:t>Geograficznie Park leży w granicach Pojezierza Litewskiego i obejmuje fragmenty trzech mezoregionów: Pojezierza Zachodniosuwalskiego, Pojezierza Wschodniosuwalskiego i Równiny Augustowskiej. Prawie cały obszar Wigierskiego Parku Narodowego leży w środkowej części dorzecza rzeki Czarna Hańcza, dopływu Niemna.</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descr="Plik:Jezioro wigry podlaskie 03.jpg">
            <a:hlinkClick r:id="rId2"/>
          </p:cNvPr>
          <p:cNvPicPr>
            <a:picLocks noChangeAspect="1" noChangeArrowheads="1"/>
          </p:cNvPicPr>
          <p:nvPr/>
        </p:nvPicPr>
        <p:blipFill>
          <a:blip r:embed="rId3"/>
          <a:srcRect/>
          <a:stretch>
            <a:fillRect/>
          </a:stretch>
        </p:blipFill>
        <p:spPr bwMode="auto">
          <a:xfrm>
            <a:off x="762000" y="876300"/>
            <a:ext cx="7620000" cy="510540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Plik:Wigierski suchary 4 panorama.jpg">
            <a:hlinkClick r:id="rId2"/>
          </p:cNvPr>
          <p:cNvPicPr>
            <a:picLocks noChangeAspect="1" noChangeArrowheads="1"/>
          </p:cNvPicPr>
          <p:nvPr/>
        </p:nvPicPr>
        <p:blipFill>
          <a:blip r:embed="rId3"/>
          <a:srcRect/>
          <a:stretch>
            <a:fillRect/>
          </a:stretch>
        </p:blipFill>
        <p:spPr bwMode="auto">
          <a:xfrm>
            <a:off x="762000" y="2176463"/>
            <a:ext cx="7620000" cy="250507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79388" y="260350"/>
            <a:ext cx="8713787" cy="2838450"/>
          </a:xfrm>
          <a:prstGeom prst="rect">
            <a:avLst/>
          </a:prstGeom>
          <a:noFill/>
          <a:ln w="9525">
            <a:noFill/>
            <a:miter lim="800000"/>
            <a:headEnd/>
            <a:tailEnd/>
          </a:ln>
          <a:effectLst/>
        </p:spPr>
        <p:txBody>
          <a:bodyPr>
            <a:spAutoFit/>
          </a:bodyPr>
          <a:lstStyle/>
          <a:p>
            <a:r>
              <a:rPr lang="pl-PL"/>
              <a:t>Babiogórski Park Narodowy</a:t>
            </a:r>
            <a:r>
              <a:rPr lang="pl-PL" b="0"/>
              <a:t>, utworzony 30 października 1954 r. Znajduje się on w Polsce południowej, w powiecie suskim i nowotarskim (województwie małopolskim) przy granicy ze Słowacją. Po słowackiej stronie istnieje park krajobrazowy "Horná Orava". Obejmuje północną i południową stronę masywu Babiej Góry włączając najwyższy szczyt Beskidu Żywieckiego – Diablak (1725 m n.p.m.).</a:t>
            </a:r>
          </a:p>
          <a:p>
            <a:endParaRPr lang="pl-PL" b="0"/>
          </a:p>
          <a:p>
            <a:r>
              <a:rPr lang="pl-PL" b="0"/>
              <a:t>W Zawoi, gdzie znajduje się siedziba Dyrekcji Parku, utworzono specjalny Ośrodek Edukacyjny Babiogórskiego Parku Narodowego prezentujący w przystępny sposób walory babiogórskiej przyrody. Dla uatrakcyjnienia zwiedzania parku wytyczono sieć ścieżek edukacyjnych.</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3" descr="Plik:Wigierski suchary 3 kladka.jpg">
            <a:hlinkClick r:id="rId2"/>
          </p:cNvPr>
          <p:cNvPicPr>
            <a:picLocks noChangeAspect="1" noChangeArrowheads="1"/>
          </p:cNvPicPr>
          <p:nvPr/>
        </p:nvPicPr>
        <p:blipFill>
          <a:blip r:embed="rId3"/>
          <a:srcRect/>
          <a:stretch>
            <a:fillRect/>
          </a:stretch>
        </p:blipFill>
        <p:spPr bwMode="auto">
          <a:xfrm>
            <a:off x="762000" y="876300"/>
            <a:ext cx="7620000" cy="5105400"/>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Plik:Woliński Park Narodowy LOGO.png">
            <a:hlinkClick r:id="rId2"/>
          </p:cNvPr>
          <p:cNvPicPr>
            <a:picLocks noChangeAspect="1" noChangeArrowheads="1"/>
          </p:cNvPicPr>
          <p:nvPr/>
        </p:nvPicPr>
        <p:blipFill>
          <a:blip r:embed="rId3"/>
          <a:srcRect/>
          <a:stretch>
            <a:fillRect/>
          </a:stretch>
        </p:blipFill>
        <p:spPr bwMode="auto">
          <a:xfrm>
            <a:off x="7019925" y="2276475"/>
            <a:ext cx="1628775" cy="1628775"/>
          </a:xfrm>
          <a:prstGeom prst="rect">
            <a:avLst/>
          </a:prstGeom>
          <a:noFill/>
        </p:spPr>
      </p:pic>
      <p:sp>
        <p:nvSpPr>
          <p:cNvPr id="129027" name="Text Box 3"/>
          <p:cNvSpPr txBox="1">
            <a:spLocks noChangeArrowheads="1"/>
          </p:cNvSpPr>
          <p:nvPr/>
        </p:nvSpPr>
        <p:spPr bwMode="auto">
          <a:xfrm>
            <a:off x="250825" y="115888"/>
            <a:ext cx="6481763" cy="4903787"/>
          </a:xfrm>
          <a:prstGeom prst="rect">
            <a:avLst/>
          </a:prstGeom>
          <a:noFill/>
          <a:ln w="9525">
            <a:noFill/>
            <a:miter lim="800000"/>
            <a:headEnd/>
            <a:tailEnd/>
          </a:ln>
          <a:effectLst/>
        </p:spPr>
        <p:txBody>
          <a:bodyPr>
            <a:spAutoFit/>
          </a:bodyPr>
          <a:lstStyle/>
          <a:p>
            <a:pPr>
              <a:spcBef>
                <a:spcPct val="50000"/>
              </a:spcBef>
            </a:pPr>
            <a:r>
              <a:rPr lang="pl-PL"/>
              <a:t>Woliński Park Narodowy</a:t>
            </a:r>
            <a:br>
              <a:rPr lang="pl-PL"/>
            </a:br>
            <a:endParaRPr lang="pl-PL"/>
          </a:p>
          <a:p>
            <a:pPr>
              <a:spcBef>
                <a:spcPct val="50000"/>
              </a:spcBef>
            </a:pPr>
            <a:r>
              <a:rPr lang="pl-PL" b="0"/>
              <a:t>Położenie woj. Zachodniopomorskie</a:t>
            </a:r>
          </a:p>
          <a:p>
            <a:pPr>
              <a:spcBef>
                <a:spcPct val="50000"/>
              </a:spcBef>
            </a:pPr>
            <a:r>
              <a:rPr lang="pl-PL" b="0"/>
              <a:t>Data utworzenia 3 marca 1960</a:t>
            </a:r>
          </a:p>
          <a:p>
            <a:pPr>
              <a:spcBef>
                <a:spcPct val="50000"/>
              </a:spcBef>
            </a:pPr>
            <a:r>
              <a:rPr lang="pl-PL" b="0"/>
              <a:t>Powierzchnia 109,37 km²</a:t>
            </a:r>
            <a:br>
              <a:rPr lang="pl-PL" b="0"/>
            </a:br>
            <a:r>
              <a:rPr lang="pl-PL" b="0"/>
              <a:t>- leśna 46,49 km²</a:t>
            </a:r>
            <a:br>
              <a:rPr lang="pl-PL" b="0"/>
            </a:br>
            <a:r>
              <a:rPr lang="pl-PL" b="0"/>
              <a:t>- nieleśna 16,07 km²</a:t>
            </a:r>
            <a:br>
              <a:rPr lang="pl-PL" b="0"/>
            </a:br>
            <a:r>
              <a:rPr lang="pl-PL" b="0"/>
              <a:t>- wodna 46,81 km²</a:t>
            </a:r>
          </a:p>
          <a:p>
            <a:pPr>
              <a:spcBef>
                <a:spcPct val="50000"/>
              </a:spcBef>
            </a:pPr>
            <a:r>
              <a:rPr lang="pl-PL" b="0"/>
              <a:t>Pow. ochrony</a:t>
            </a:r>
            <a:br>
              <a:rPr lang="pl-PL" b="0"/>
            </a:br>
            <a:r>
              <a:rPr lang="pl-PL" b="0"/>
              <a:t>- ścisłej 2,24 km²</a:t>
            </a:r>
            <a:br>
              <a:rPr lang="pl-PL" b="0"/>
            </a:br>
            <a:r>
              <a:rPr lang="pl-PL" b="0"/>
              <a:t>- częściowej 107,13 km²</a:t>
            </a:r>
          </a:p>
          <a:p>
            <a:pPr>
              <a:spcBef>
                <a:spcPct val="50000"/>
              </a:spcBef>
            </a:pPr>
            <a:r>
              <a:rPr lang="pl-PL" b="0"/>
              <a:t>Powierzchnia otuliny 33,69 km²</a:t>
            </a:r>
          </a:p>
          <a:p>
            <a:pPr>
              <a:spcBef>
                <a:spcPct val="50000"/>
              </a:spcBef>
            </a:pPr>
            <a:r>
              <a:rPr lang="pl-PL" b="0"/>
              <a:t>Długość szlaków turystycznych 44 km</a:t>
            </a:r>
          </a:p>
          <a:p>
            <a:pPr>
              <a:spcBef>
                <a:spcPct val="50000"/>
              </a:spcBef>
            </a:pPr>
            <a:r>
              <a:rPr lang="pl-PL" b="0"/>
              <a:t>Odwiedzających rocznie ok. 1 500 tys. osób</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250825" y="188913"/>
            <a:ext cx="8066088" cy="4211637"/>
          </a:xfrm>
          <a:prstGeom prst="rect">
            <a:avLst/>
          </a:prstGeom>
          <a:noFill/>
          <a:ln w="9525">
            <a:noFill/>
            <a:miter lim="800000"/>
            <a:headEnd/>
            <a:tailEnd/>
          </a:ln>
          <a:effectLst/>
        </p:spPr>
        <p:txBody>
          <a:bodyPr>
            <a:spAutoFit/>
          </a:bodyPr>
          <a:lstStyle/>
          <a:p>
            <a:r>
              <a:rPr lang="pl-PL"/>
              <a:t>Woliński Park Narodowy </a:t>
            </a:r>
            <a:r>
              <a:rPr lang="pl-PL" b="0"/>
              <a:t>jest jednym z 23 parków narodowych na terenie Polski. Park położony jest w woj. zachodniopomorskim w środkowo-zachodniej części wyspy Wolin, pomiędzy Bałtykiem i Zalewem Szczecińskim. </a:t>
            </a:r>
          </a:p>
          <a:p>
            <a:endParaRPr lang="pl-PL" b="0"/>
          </a:p>
          <a:p>
            <a:r>
              <a:rPr lang="pl-PL" b="0"/>
              <a:t>Powierzchnia parku wynosi 10 937 ha. Jest pierwszym w Polsce parkiem morskim, utworzony został 3 marca 1960. Siedziba Dyrekcji Wolińskiego PN znajduje się w centrum Międzyzdrojów, przy ul. Niepodległości 3a.</a:t>
            </a:r>
          </a:p>
          <a:p>
            <a:endParaRPr lang="pl-PL" b="0"/>
          </a:p>
          <a:p>
            <a:r>
              <a:rPr lang="pl-PL" b="0"/>
              <a:t>Symbolem Parku jest bielik, którego żywe okazy można obejrzeć w wolierach obok Muzeum Przyrodniczego WPN oraz w Zagrodzie Pokazowej Żubrów. Największą atrakcją krajobrazową jest wybrzeże klifowe nad Bałtykiem (góry Gosań i Kawcza) oraz nad Zalewem Szczecińskim. Najciekawszymi partiami Parku są stare lasy bukowe (buczyna pomorska) z rzadkimi roślinami. Wszystko to, co najcenniejsze, znajduje się w obszarach ochrony ścisłej.</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3" descr="Plik:Woliński Park narodowy - klif.jpg">
            <a:hlinkClick r:id="rId2"/>
          </p:cNvPr>
          <p:cNvPicPr>
            <a:picLocks noChangeAspect="1" noChangeArrowheads="1"/>
          </p:cNvPicPr>
          <p:nvPr/>
        </p:nvPicPr>
        <p:blipFill>
          <a:blip r:embed="rId3"/>
          <a:srcRect/>
          <a:stretch>
            <a:fillRect/>
          </a:stretch>
        </p:blipFill>
        <p:spPr bwMode="auto">
          <a:xfrm>
            <a:off x="762000" y="623888"/>
            <a:ext cx="7620000" cy="5610225"/>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Plik:Wolin-Topomap.png">
            <a:hlinkClick r:id="rId2"/>
          </p:cNvPr>
          <p:cNvPicPr>
            <a:picLocks noChangeAspect="1" noChangeArrowheads="1"/>
          </p:cNvPicPr>
          <p:nvPr/>
        </p:nvPicPr>
        <p:blipFill>
          <a:blip r:embed="rId3"/>
          <a:srcRect/>
          <a:stretch>
            <a:fillRect/>
          </a:stretch>
        </p:blipFill>
        <p:spPr bwMode="auto">
          <a:xfrm>
            <a:off x="762000" y="685800"/>
            <a:ext cx="7620000" cy="548640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Plik:Poland Turkusowe Lake.jpg">
            <a:hlinkClick r:id="rId2"/>
          </p:cNvPr>
          <p:cNvPicPr>
            <a:picLocks noChangeAspect="1" noChangeArrowheads="1"/>
          </p:cNvPicPr>
          <p:nvPr/>
        </p:nvPicPr>
        <p:blipFill>
          <a:blip r:embed="rId3"/>
          <a:srcRect/>
          <a:stretch>
            <a:fillRect/>
          </a:stretch>
        </p:blipFill>
        <p:spPr bwMode="auto">
          <a:xfrm>
            <a:off x="1524000" y="1395413"/>
            <a:ext cx="6096000" cy="4067175"/>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Text Box 3"/>
          <p:cNvSpPr txBox="1">
            <a:spLocks noChangeArrowheads="1"/>
          </p:cNvSpPr>
          <p:nvPr/>
        </p:nvSpPr>
        <p:spPr bwMode="auto">
          <a:xfrm>
            <a:off x="539750" y="620713"/>
            <a:ext cx="8064500" cy="641350"/>
          </a:xfrm>
          <a:prstGeom prst="rect">
            <a:avLst/>
          </a:prstGeom>
          <a:noFill/>
          <a:ln w="9525">
            <a:noFill/>
            <a:miter lim="800000"/>
            <a:headEnd/>
            <a:tailEnd/>
          </a:ln>
          <a:effectLst/>
        </p:spPr>
        <p:txBody>
          <a:bodyPr>
            <a:spAutoFit/>
          </a:bodyPr>
          <a:lstStyle/>
          <a:p>
            <a:pPr algn="ctr">
              <a:spcBef>
                <a:spcPct val="50000"/>
              </a:spcBef>
            </a:pPr>
            <a:r>
              <a:rPr lang="pl-PL" sz="3600"/>
              <a:t>Planowane parki narodowe </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Text Box 3"/>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50532" name="Text Box 4"/>
          <p:cNvSpPr txBox="1">
            <a:spLocks noChangeArrowheads="1"/>
          </p:cNvSpPr>
          <p:nvPr/>
        </p:nvSpPr>
        <p:spPr bwMode="auto">
          <a:xfrm>
            <a:off x="323850" y="333375"/>
            <a:ext cx="8424863" cy="4486275"/>
          </a:xfrm>
          <a:prstGeom prst="rect">
            <a:avLst/>
          </a:prstGeom>
          <a:noFill/>
          <a:ln w="9525">
            <a:noFill/>
            <a:miter lim="800000"/>
            <a:headEnd/>
            <a:tailEnd/>
          </a:ln>
          <a:effectLst/>
        </p:spPr>
        <p:txBody>
          <a:bodyPr>
            <a:spAutoFit/>
          </a:bodyPr>
          <a:lstStyle/>
          <a:p>
            <a:r>
              <a:rPr lang="pl-PL"/>
              <a:t>Jurajski Park Narodowy</a:t>
            </a:r>
          </a:p>
          <a:p>
            <a:r>
              <a:rPr lang="pl-PL">
                <a:hlinkClick r:id="rId2"/>
              </a:rPr>
              <a:t> </a:t>
            </a:r>
            <a:r>
              <a:rPr lang="pl-PL"/>
              <a:t> </a:t>
            </a:r>
          </a:p>
          <a:p>
            <a:r>
              <a:rPr lang="pl-PL">
                <a:hlinkClick r:id="rId2" tooltip="Powiększ"/>
              </a:rPr>
              <a:t> </a:t>
            </a:r>
            <a:endParaRPr lang="pl-PL"/>
          </a:p>
          <a:p>
            <a:endParaRPr lang="pl-PL"/>
          </a:p>
          <a:p>
            <a:r>
              <a:rPr lang="pl-PL" b="0"/>
              <a:t>Projektowany park narodowy w Polsce, w województwie śląskim, mający obejmować obszar pomiędzy Zawierciem a Częstochową, stanowiący część Wyżyny Krakowsko-Częstochowskiej. Jurajski Park Narodowy miałby być dwudziestym czwartych parkiem narodowym w Polsce, o jednej z najmniejszych powierzchni.</a:t>
            </a:r>
          </a:p>
          <a:p>
            <a:endParaRPr lang="pl-PL" b="0"/>
          </a:p>
          <a:p>
            <a:r>
              <a:rPr lang="pl-PL" b="0"/>
              <a:t>Pierwsze plany powstania parku sięgają lat siedemdziesiątych a pomysł narodził się wśród botaników Uniwersytetu Śląskiego w Katowicach. Projekt Parku wykonał zespół z Uniwersytetu Łódzkiego pod kierunkiem prof. dra hab. Romualda Olaczka. Na posiedzeniu Wojewódzkiej Komisji Ochrony Przyrody w Częstochowie, 12 października 1995 roku, przedstawiono dokumentację związaną z projektem utworzenia Jurajskiego Parku Narodowego</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52579" name="Text Box 3"/>
          <p:cNvSpPr txBox="1">
            <a:spLocks noChangeArrowheads="1"/>
          </p:cNvSpPr>
          <p:nvPr/>
        </p:nvSpPr>
        <p:spPr bwMode="auto">
          <a:xfrm>
            <a:off x="323850" y="333375"/>
            <a:ext cx="8135938" cy="3113088"/>
          </a:xfrm>
          <a:prstGeom prst="rect">
            <a:avLst/>
          </a:prstGeom>
          <a:noFill/>
          <a:ln w="9525">
            <a:noFill/>
            <a:miter lim="800000"/>
            <a:headEnd/>
            <a:tailEnd/>
          </a:ln>
          <a:effectLst/>
        </p:spPr>
        <p:txBody>
          <a:bodyPr>
            <a:spAutoFit/>
          </a:bodyPr>
          <a:lstStyle/>
          <a:p>
            <a:r>
              <a:rPr lang="pl-PL"/>
              <a:t>Turnicki Park Narodowy</a:t>
            </a:r>
          </a:p>
          <a:p>
            <a:endParaRPr lang="pl-PL" b="0"/>
          </a:p>
          <a:p>
            <a:endParaRPr lang="pl-PL" b="0"/>
          </a:p>
          <a:p>
            <a:r>
              <a:rPr lang="pl-PL" b="0"/>
              <a:t>Turnicki Park Narodowy o powierzchni 10 tysięcy hektarów miałby powstać na terenie gmin Bircza i Fredropol w województwie podkarpackim. Proponowane granice Parku rozciągać się miały od granicy państwowej z Ukrainą koło Kalwarii Pacławskiej, poprzez Leszczyny, Makową i Rybotycze (granicą lasu), obok Posady Rybotyckiej przez Łodzinkę Dolną i Wolę Korzeniecką w okolice Birczy i dalej (granicą lasu) do Leszczawy Dolnej i Górnej i wreszcie przez Trzcianiec, Wojtkową i Jureczkową do granicy państwowej z Ukrainą na północ od Krościenka.</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53603" name="Text Box 3"/>
          <p:cNvSpPr txBox="1">
            <a:spLocks noChangeArrowheads="1"/>
          </p:cNvSpPr>
          <p:nvPr/>
        </p:nvSpPr>
        <p:spPr bwMode="auto">
          <a:xfrm>
            <a:off x="395288" y="404813"/>
            <a:ext cx="8424862" cy="2563812"/>
          </a:xfrm>
          <a:prstGeom prst="rect">
            <a:avLst/>
          </a:prstGeom>
          <a:noFill/>
          <a:ln w="9525">
            <a:noFill/>
            <a:miter lim="800000"/>
            <a:headEnd/>
            <a:tailEnd/>
          </a:ln>
          <a:effectLst/>
        </p:spPr>
        <p:txBody>
          <a:bodyPr>
            <a:spAutoFit/>
          </a:bodyPr>
          <a:lstStyle/>
          <a:p>
            <a:r>
              <a:rPr lang="pl-PL"/>
              <a:t>Mazurski Park Narodowy</a:t>
            </a:r>
          </a:p>
          <a:p>
            <a:endParaRPr lang="pl-PL" b="0"/>
          </a:p>
          <a:p>
            <a:endParaRPr lang="pl-PL" b="0"/>
          </a:p>
          <a:p>
            <a:r>
              <a:rPr lang="pl-PL" b="0"/>
              <a:t>Mazurski Park Narodowy miałby zostać wyodrębniony z terenów obecnego parku krajobrazowego i obejmować: rzekę Krutynię, jeziora Nidzkie i Łuknajno. Istnieją dwie propozycje obszarów: mniejsza ma obejmować 34,5 tys. ha, większa – 39,5 tys. ha. W obu tych wariantach największą powierzchnię w parku zajmowałaby woda a następnie lasy i bagna. Skarb Państwa jest właścicielem ponad 90% terenów, na których miałby powstać ten park.</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Plik:Babia Góra a7.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ext Box 2"/>
          <p:cNvSpPr txBox="1">
            <a:spLocks noChangeArrowheads="1"/>
          </p:cNvSpPr>
          <p:nvPr/>
        </p:nvSpPr>
        <p:spPr bwMode="auto">
          <a:xfrm>
            <a:off x="685800" y="2130425"/>
            <a:ext cx="7772400" cy="1470025"/>
          </a:xfrm>
          <a:prstGeom prst="rect">
            <a:avLst/>
          </a:prstGeom>
          <a:noFill/>
          <a:ln w="9525">
            <a:noFill/>
            <a:round/>
            <a:headEnd/>
            <a:tailEnd/>
          </a:ln>
          <a:effectLst/>
        </p:spPr>
        <p:txBody>
          <a:bodyPr wrap="none" anchor="ctr"/>
          <a:lstStyle/>
          <a:p>
            <a:endParaRPr lang="pl-PL"/>
          </a:p>
        </p:txBody>
      </p:sp>
      <p:sp>
        <p:nvSpPr>
          <p:cNvPr id="230403" name="Text Box 3"/>
          <p:cNvSpPr txBox="1">
            <a:spLocks noChangeArrowheads="1"/>
          </p:cNvSpPr>
          <p:nvPr/>
        </p:nvSpPr>
        <p:spPr bwMode="auto">
          <a:xfrm>
            <a:off x="1371600" y="3886200"/>
            <a:ext cx="6400800" cy="1752600"/>
          </a:xfrm>
          <a:prstGeom prst="rect">
            <a:avLst/>
          </a:prstGeom>
          <a:noFill/>
          <a:ln w="9525">
            <a:noFill/>
            <a:round/>
            <a:headEnd/>
            <a:tailEnd/>
          </a:ln>
          <a:effectLst/>
        </p:spPr>
        <p:txBody>
          <a:bodyPr wrap="none" anchor="ctr"/>
          <a:lstStyle/>
          <a:p>
            <a:endParaRPr lang="pl-PL"/>
          </a:p>
        </p:txBody>
      </p:sp>
      <p:pic>
        <p:nvPicPr>
          <p:cNvPr id="230404" name="Picture 4"/>
          <p:cNvPicPr>
            <a:picLocks noChangeAspect="1" noChangeArrowheads="1"/>
          </p:cNvPicPr>
          <p:nvPr/>
        </p:nvPicPr>
        <p:blipFill>
          <a:blip r:embed="rId3"/>
          <a:srcRect/>
          <a:stretch>
            <a:fillRect/>
          </a:stretch>
        </p:blipFill>
        <p:spPr bwMode="auto">
          <a:xfrm>
            <a:off x="0" y="58738"/>
            <a:ext cx="9144000" cy="6740525"/>
          </a:xfrm>
          <a:prstGeom prst="rect">
            <a:avLst/>
          </a:prstGeom>
          <a:solidFill>
            <a:srgbClr val="000000"/>
          </a:solidFill>
          <a:ln w="444600">
            <a:solidFill>
              <a:srgbClr val="6C4C2C"/>
            </a:solidFill>
            <a:miter lim="800000"/>
            <a:headEnd/>
            <a:tailEnd/>
          </a:ln>
          <a:effectLst>
            <a:outerShdw dist="190410" dir="2700000" algn="ctr" rotWithShape="0">
              <a:srgbClr val="000000">
                <a:alpha val="40033"/>
              </a:srgbClr>
            </a:outerShdw>
          </a:effectLst>
        </p:spPr>
      </p:pic>
      <p:pic>
        <p:nvPicPr>
          <p:cNvPr id="230405" name="Picture 5"/>
          <p:cNvPicPr>
            <a:picLocks noChangeAspect="1" noChangeArrowheads="1"/>
          </p:cNvPicPr>
          <p:nvPr/>
        </p:nvPicPr>
        <p:blipFill>
          <a:blip r:embed="rId4"/>
          <a:srcRect/>
          <a:stretch>
            <a:fillRect/>
          </a:stretch>
        </p:blipFill>
        <p:spPr bwMode="auto">
          <a:xfrm>
            <a:off x="1352550" y="1785938"/>
            <a:ext cx="6797675" cy="1012825"/>
          </a:xfrm>
          <a:prstGeom prst="rect">
            <a:avLst/>
          </a:prstGeom>
          <a:noFill/>
          <a:ln w="9525">
            <a:noFill/>
            <a:round/>
            <a:headEnd/>
            <a:tailEnd/>
          </a:ln>
          <a:effectLst/>
        </p:spPr>
      </p:pic>
      <p:sp>
        <p:nvSpPr>
          <p:cNvPr id="230406" name="Text Box 6"/>
          <p:cNvSpPr txBox="1">
            <a:spLocks noChangeArrowheads="1"/>
          </p:cNvSpPr>
          <p:nvPr/>
        </p:nvSpPr>
        <p:spPr bwMode="auto">
          <a:xfrm>
            <a:off x="3500438" y="5786438"/>
            <a:ext cx="2714625" cy="460375"/>
          </a:xfrm>
          <a:prstGeom prst="rect">
            <a:avLst/>
          </a:prstGeom>
          <a:noFill/>
          <a:ln w="9525">
            <a:noFill/>
            <a:round/>
            <a:headEnd/>
            <a:tailEnd/>
          </a:ln>
          <a:effectLst/>
        </p:spPr>
        <p:txBody>
          <a:bodyPr lIns="90000" tIns="46800" rIns="90000" bIns="46800">
            <a:spAutoFit/>
          </a:bodyP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solidFill>
                  <a:srgbClr val="FFFFFF"/>
                </a:solidFill>
                <a:latin typeface="Calibri" pitchFamily="34" charset="0"/>
                <a:ea typeface="Lucida Sans Unicode" pitchFamily="34" charset="0"/>
                <a:cs typeface="Lucida Sans Unicode" pitchFamily="34" charset="0"/>
              </a:rPr>
              <a:t>Robert Sawa</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54627" name="Text Box 3"/>
          <p:cNvSpPr txBox="1">
            <a:spLocks noChangeArrowheads="1"/>
          </p:cNvSpPr>
          <p:nvPr/>
        </p:nvSpPr>
        <p:spPr bwMode="auto">
          <a:xfrm>
            <a:off x="323850" y="333375"/>
            <a:ext cx="8135938" cy="5859463"/>
          </a:xfrm>
          <a:prstGeom prst="rect">
            <a:avLst/>
          </a:prstGeom>
          <a:noFill/>
          <a:ln w="9525">
            <a:noFill/>
            <a:miter lim="800000"/>
            <a:headEnd/>
            <a:tailEnd/>
          </a:ln>
          <a:effectLst/>
        </p:spPr>
        <p:txBody>
          <a:bodyPr>
            <a:spAutoFit/>
          </a:bodyPr>
          <a:lstStyle/>
          <a:p>
            <a:pPr>
              <a:spcBef>
                <a:spcPct val="50000"/>
              </a:spcBef>
            </a:pPr>
            <a:r>
              <a:rPr lang="pl-PL"/>
              <a:t>Rezerwaty przyrody </a:t>
            </a:r>
          </a:p>
          <a:p>
            <a:r>
              <a:rPr lang="pl-PL" b="0"/>
              <a:t>Rezerwat przyrody w brzmieniu </a:t>
            </a:r>
            <a:r>
              <a:rPr lang="pl-PL" b="0" i="1"/>
              <a:t>Ustawy o ochronie przyrody</a:t>
            </a:r>
            <a:r>
              <a:rPr lang="pl-PL" b="0"/>
              <a:t> z 2004 r (art. 13 ust. 1) </a:t>
            </a:r>
            <a:r>
              <a:rPr lang="pl-PL" b="0" i="1"/>
              <a:t>obejmuje obszary zachowane w stanie naturalnym lub mało zmienionym, ekosystemy, ostoje i siedliska przyrodnicze, a także siedliska roślin, siedliska zwierząt i siedliska grzybów oraz twory i składniki przyrody nieożywionej, wyróżniające się szczególnymi wartościami przyrodniczymi, naukowymi, kulturowymi lub walorami krajobrazowymi.</a:t>
            </a:r>
            <a:endParaRPr lang="pl-PL" b="0"/>
          </a:p>
          <a:p>
            <a:r>
              <a:rPr lang="pl-PL" b="0"/>
              <a:t>Przedmiotem ochrony może być całość przyrody na terenie rezerwatu lub szczególne jej składniki: fauna,  flora, twory przyrody nieożywionej</a:t>
            </a:r>
          </a:p>
          <a:p>
            <a:r>
              <a:rPr lang="pl-PL" b="0"/>
              <a:t>Cały rezerwat albo jego części mogą podlegać ochronie ścisłej, ochronie czynnej lub ochronie krajobrazowej. Ochrona ścisła polega na nieingerencji w naturalne procesy, ochrona czynna dopuszcza wykonywanie zabiegów ochronnych (np. usunięcie drzew zacieniających stanowisko cennego gatunku rośliny), a ochrona krajobrazowa polega na prowadzeniu gospodarki rolnej, leśnej lub rybackiej w sposób uwzględniający potrzeby przedmiotu ochrony.</a:t>
            </a:r>
          </a:p>
          <a:p>
            <a:r>
              <a:rPr lang="pl-PL" b="0"/>
              <a:t>Rezerwat ustanawiany jest na mocy zarządzenia regionalnego dyrektora ochrony środowiska. Likwidacja lub zmniejszenie rezerwatu jest możliwe wyłącznie w przypadku bezpowrotnej utraty jego wartości przyrodniczych. </a:t>
            </a:r>
          </a:p>
          <a:p>
            <a:endParaRPr lang="pl-PL" b="0"/>
          </a:p>
          <a:p>
            <a:r>
              <a:rPr lang="pl-PL" b="0"/>
              <a:t>Plan taki zatwierdza wojewoda po uzgodnieniu z Ministrem Środowiska. </a:t>
            </a:r>
            <a:r>
              <a:rPr lang="pl-PL"/>
              <a:t>W Polsce jest 1407 rezerwatów</a:t>
            </a:r>
            <a:r>
              <a:rPr lang="pl-PL" b="0"/>
              <a:t> (stan na dzień 31 grudnia 2008 r.).</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457200" y="182563"/>
            <a:ext cx="8229600" cy="1325562"/>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b="0">
                <a:latin typeface="Calibri" pitchFamily="34" charset="0"/>
                <a:ea typeface="Lucida Sans Unicode" pitchFamily="34" charset="0"/>
                <a:cs typeface="Lucida Sans Unicode" pitchFamily="34" charset="0"/>
              </a:rPr>
              <a:t>Rodzaje, typy i podtypy rezerwatów przyrody </a:t>
            </a:r>
            <a:br>
              <a:rPr lang="en-GB" sz="2700" b="0">
                <a:latin typeface="Calibri" pitchFamily="34" charset="0"/>
                <a:ea typeface="Lucida Sans Unicode" pitchFamily="34" charset="0"/>
                <a:cs typeface="Lucida Sans Unicode" pitchFamily="34" charset="0"/>
              </a:rPr>
            </a:br>
            <a:r>
              <a:rPr lang="en-GB" b="0">
                <a:latin typeface="Calibri" pitchFamily="34" charset="0"/>
                <a:ea typeface="Lucida Sans Unicode" pitchFamily="34" charset="0"/>
                <a:cs typeface="Lucida Sans Unicode" pitchFamily="34" charset="0"/>
              </a:rPr>
              <a:t>(wg rozporządzenia  Ministra Środowiska z dnia 30 marca 2005 r. w sprawie rodzajów, typów i podtypów rezerwatów przyrody)</a:t>
            </a:r>
            <a:br>
              <a:rPr lang="en-GB" b="0">
                <a:latin typeface="Calibri" pitchFamily="34" charset="0"/>
                <a:ea typeface="Lucida Sans Unicode" pitchFamily="34" charset="0"/>
                <a:cs typeface="Lucida Sans Unicode" pitchFamily="34" charset="0"/>
              </a:rPr>
            </a:br>
            <a:endParaRPr lang="en-GB" b="0">
              <a:latin typeface="Calibri" pitchFamily="34" charset="0"/>
              <a:ea typeface="Lucida Sans Unicode" pitchFamily="34" charset="0"/>
              <a:cs typeface="Lucida Sans Unicode" pitchFamily="34" charset="0"/>
            </a:endParaRPr>
          </a:p>
        </p:txBody>
      </p:sp>
      <p:sp>
        <p:nvSpPr>
          <p:cNvPr id="235523" name="Text Box 3"/>
          <p:cNvSpPr txBox="1">
            <a:spLocks noChangeArrowheads="1"/>
          </p:cNvSpPr>
          <p:nvPr/>
        </p:nvSpPr>
        <p:spPr bwMode="auto">
          <a:xfrm>
            <a:off x="428625" y="1357313"/>
            <a:ext cx="8229600" cy="5267325"/>
          </a:xfrm>
          <a:prstGeom prst="rect">
            <a:avLst/>
          </a:prstGeom>
          <a:noFill/>
          <a:ln w="9525">
            <a:noFill/>
            <a:round/>
            <a:headEnd/>
            <a:tailEnd/>
          </a:ln>
          <a:effectLst/>
        </p:spPr>
        <p:txBody>
          <a:bodyPr lIns="90000" tIns="46800" rIns="90000" bIns="46800"/>
          <a:lstStyle/>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1 . </a:t>
            </a:r>
            <a:r>
              <a:rPr lang="en-GB" sz="1500">
                <a:ea typeface="Lucida Sans Unicode" pitchFamily="34" charset="0"/>
                <a:cs typeface="Lucida Sans Unicode" pitchFamily="34" charset="0"/>
              </a:rPr>
              <a:t>Leśny  </a:t>
            </a:r>
            <a:r>
              <a:rPr lang="en-GB" sz="1500" b="0">
                <a:ea typeface="Lucida Sans Unicode" pitchFamily="34" charset="0"/>
                <a:cs typeface="Lucida Sans Unicode" pitchFamily="34" charset="0"/>
              </a:rPr>
              <a:t>(L)  </a:t>
            </a:r>
            <a:r>
              <a:rPr lang="pl-PL" sz="1500" b="0">
                <a:ea typeface="Lucida Sans Unicode" pitchFamily="34" charset="0"/>
                <a:cs typeface="Lucida Sans Unicode" pitchFamily="34" charset="0"/>
              </a:rPr>
              <a:t> - p</a:t>
            </a:r>
            <a:r>
              <a:rPr lang="en-GB" sz="1500" b="0">
                <a:ea typeface="Lucida Sans Unicode" pitchFamily="34" charset="0"/>
                <a:cs typeface="Lucida Sans Unicode" pitchFamily="34" charset="0"/>
              </a:rPr>
              <a:t>ozostałości i fragmenty dawnych puszcz o charakterze pierwotnym, </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500" b="0">
                <a:ea typeface="Lucida Sans Unicode" pitchFamily="34" charset="0"/>
                <a:cs typeface="Lucida Sans Unicode" pitchFamily="34" charset="0"/>
              </a:rPr>
              <a:t>                           </a:t>
            </a:r>
            <a:r>
              <a:rPr lang="en-GB" sz="1500" b="0">
                <a:ea typeface="Lucida Sans Unicode" pitchFamily="34" charset="0"/>
                <a:cs typeface="Lucida Sans Unicode" pitchFamily="34" charset="0"/>
              </a:rPr>
              <a:t>typy zbiorowisk leśnych, stanowiska drzew na granicach zasięgu.</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2. </a:t>
            </a:r>
            <a:r>
              <a:rPr lang="en-GB" sz="1500">
                <a:ea typeface="Lucida Sans Unicode" pitchFamily="34" charset="0"/>
                <a:cs typeface="Lucida Sans Unicode" pitchFamily="34" charset="0"/>
              </a:rPr>
              <a:t>Wodny</a:t>
            </a:r>
            <a:r>
              <a:rPr lang="en-GB" sz="1500" b="0">
                <a:ea typeface="Lucida Sans Unicode" pitchFamily="34" charset="0"/>
                <a:cs typeface="Lucida Sans Unicode" pitchFamily="34" charset="0"/>
              </a:rPr>
              <a:t> (W) </a:t>
            </a:r>
            <a:r>
              <a:rPr lang="pl-PL" sz="1500" b="0">
                <a:ea typeface="Lucida Sans Unicode" pitchFamily="34" charset="0"/>
                <a:cs typeface="Lucida Sans Unicode" pitchFamily="34" charset="0"/>
              </a:rPr>
              <a:t>- w</a:t>
            </a:r>
            <a:r>
              <a:rPr lang="en-GB" sz="1500" b="0">
                <a:ea typeface="Lucida Sans Unicode" pitchFamily="34" charset="0"/>
                <a:cs typeface="Lucida Sans Unicode" pitchFamily="34" charset="0"/>
              </a:rPr>
              <a:t>ody jezior, rzek, potoków i morza wraz ze zbiorowiskami roślin i </a:t>
            </a:r>
            <a:r>
              <a:rPr lang="pl-PL" sz="1500" b="0">
                <a:ea typeface="Lucida Sans Unicode" pitchFamily="34" charset="0"/>
                <a:cs typeface="Lucida Sans Unicode" pitchFamily="34" charset="0"/>
              </a:rPr>
              <a:t> </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500" b="0">
                <a:ea typeface="Lucida Sans Unicode" pitchFamily="34" charset="0"/>
                <a:cs typeface="Lucida Sans Unicode" pitchFamily="34" charset="0"/>
              </a:rPr>
              <a:t>                            </a:t>
            </a:r>
            <a:r>
              <a:rPr lang="en-GB" sz="1500" b="0">
                <a:ea typeface="Lucida Sans Unicode" pitchFamily="34" charset="0"/>
                <a:cs typeface="Lucida Sans Unicode" pitchFamily="34" charset="0"/>
              </a:rPr>
              <a:t>gatunkami zwierząt.</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3.  </a:t>
            </a:r>
            <a:r>
              <a:rPr lang="en-GB" sz="1500">
                <a:ea typeface="Lucida Sans Unicode" pitchFamily="34" charset="0"/>
                <a:cs typeface="Lucida Sans Unicode" pitchFamily="34" charset="0"/>
              </a:rPr>
              <a:t>Stepowy</a:t>
            </a:r>
            <a:r>
              <a:rPr lang="en-GB" sz="1500" b="0">
                <a:ea typeface="Lucida Sans Unicode" pitchFamily="34" charset="0"/>
                <a:cs typeface="Lucida Sans Unicode" pitchFamily="34" charset="0"/>
              </a:rPr>
              <a:t>  (St) </a:t>
            </a:r>
            <a:r>
              <a:rPr lang="pl-PL" sz="1500" b="0">
                <a:ea typeface="Lucida Sans Unicode" pitchFamily="34" charset="0"/>
                <a:cs typeface="Lucida Sans Unicode" pitchFamily="34" charset="0"/>
              </a:rPr>
              <a:t> - m</a:t>
            </a:r>
            <a:r>
              <a:rPr lang="en-GB" sz="1500" b="0">
                <a:ea typeface="Lucida Sans Unicode" pitchFamily="34" charset="0"/>
                <a:cs typeface="Lucida Sans Unicode" pitchFamily="34" charset="0"/>
              </a:rPr>
              <a:t>urawy ciepłolubne, głównie na podłożu wapiennym i gipsowym.</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4. </a:t>
            </a:r>
            <a:r>
              <a:rPr lang="en-GB" sz="1500">
                <a:ea typeface="Lucida Sans Unicode" pitchFamily="34" charset="0"/>
                <a:cs typeface="Lucida Sans Unicode" pitchFamily="34" charset="0"/>
              </a:rPr>
              <a:t>Słonoroślowy</a:t>
            </a:r>
            <a:r>
              <a:rPr lang="en-GB" sz="1500" b="0">
                <a:ea typeface="Lucida Sans Unicode" pitchFamily="34" charset="0"/>
                <a:cs typeface="Lucida Sans Unicode" pitchFamily="34" charset="0"/>
              </a:rPr>
              <a:t> /halofilny/ (Sł) </a:t>
            </a:r>
            <a:r>
              <a:rPr lang="pl-PL" sz="1500" b="0">
                <a:ea typeface="Lucida Sans Unicode" pitchFamily="34" charset="0"/>
                <a:cs typeface="Lucida Sans Unicode" pitchFamily="34" charset="0"/>
              </a:rPr>
              <a:t>- s</a:t>
            </a:r>
            <a:r>
              <a:rPr lang="en-GB" sz="1500" b="0">
                <a:ea typeface="Lucida Sans Unicode" pitchFamily="34" charset="0"/>
                <a:cs typeface="Lucida Sans Unicode" pitchFamily="34" charset="0"/>
              </a:rPr>
              <a:t>łonorośla nadmorskie i śródlądowe.</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5. </a:t>
            </a:r>
            <a:r>
              <a:rPr lang="en-GB" sz="1500">
                <a:ea typeface="Lucida Sans Unicode" pitchFamily="34" charset="0"/>
                <a:cs typeface="Lucida Sans Unicode" pitchFamily="34" charset="0"/>
              </a:rPr>
              <a:t>Faunistyczny</a:t>
            </a:r>
            <a:r>
              <a:rPr lang="en-GB" sz="1500" b="0">
                <a:ea typeface="Lucida Sans Unicode" pitchFamily="34" charset="0"/>
                <a:cs typeface="Lucida Sans Unicode" pitchFamily="34" charset="0"/>
              </a:rPr>
              <a:t> (Fn) </a:t>
            </a:r>
            <a:r>
              <a:rPr lang="pl-PL" sz="1500" b="0">
                <a:ea typeface="Lucida Sans Unicode" pitchFamily="34" charset="0"/>
                <a:cs typeface="Lucida Sans Unicode" pitchFamily="34" charset="0"/>
              </a:rPr>
              <a:t>- p</a:t>
            </a:r>
            <a:r>
              <a:rPr lang="en-GB" sz="1500" b="0">
                <a:ea typeface="Lucida Sans Unicode" pitchFamily="34" charset="0"/>
                <a:cs typeface="Lucida Sans Unicode" pitchFamily="34" charset="0"/>
              </a:rPr>
              <a:t>opulacje i siedliska ssaków, ptaków, gadów, płazów, ryb </a:t>
            </a:r>
            <a:r>
              <a:rPr lang="pl-PL" sz="1500" b="0">
                <a:ea typeface="Lucida Sans Unicode" pitchFamily="34" charset="0"/>
                <a:cs typeface="Lucida Sans Unicode" pitchFamily="34" charset="0"/>
              </a:rPr>
              <a:t/>
            </a:r>
            <a:br>
              <a:rPr lang="pl-PL" sz="1500" b="0">
                <a:ea typeface="Lucida Sans Unicode" pitchFamily="34" charset="0"/>
                <a:cs typeface="Lucida Sans Unicode" pitchFamily="34" charset="0"/>
              </a:rPr>
            </a:br>
            <a:r>
              <a:rPr lang="pl-PL" sz="1500" b="0">
                <a:ea typeface="Lucida Sans Unicode" pitchFamily="34" charset="0"/>
                <a:cs typeface="Lucida Sans Unicode" pitchFamily="34" charset="0"/>
              </a:rPr>
              <a:t>                                </a:t>
            </a:r>
            <a:r>
              <a:rPr lang="en-GB" sz="1500" b="0">
                <a:ea typeface="Lucida Sans Unicode" pitchFamily="34" charset="0"/>
                <a:cs typeface="Lucida Sans Unicode" pitchFamily="34" charset="0"/>
              </a:rPr>
              <a:t>i bezkręgowców.</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6. </a:t>
            </a:r>
            <a:r>
              <a:rPr lang="en-GB" sz="1500">
                <a:ea typeface="Lucida Sans Unicode" pitchFamily="34" charset="0"/>
                <a:cs typeface="Lucida Sans Unicode" pitchFamily="34" charset="0"/>
              </a:rPr>
              <a:t>Florystyczny</a:t>
            </a:r>
            <a:r>
              <a:rPr lang="en-GB" sz="1500" b="0">
                <a:ea typeface="Lucida Sans Unicode" pitchFamily="34" charset="0"/>
                <a:cs typeface="Lucida Sans Unicode" pitchFamily="34" charset="0"/>
              </a:rPr>
              <a:t> (Fl) </a:t>
            </a:r>
            <a:r>
              <a:rPr lang="pl-PL" sz="1500" b="0">
                <a:ea typeface="Lucida Sans Unicode" pitchFamily="34" charset="0"/>
                <a:cs typeface="Lucida Sans Unicode" pitchFamily="34" charset="0"/>
              </a:rPr>
              <a:t>- p</a:t>
            </a:r>
            <a:r>
              <a:rPr lang="en-GB" sz="1500" b="0">
                <a:ea typeface="Lucida Sans Unicode" pitchFamily="34" charset="0"/>
                <a:cs typeface="Lucida Sans Unicode" pitchFamily="34" charset="0"/>
              </a:rPr>
              <a:t>opulacje i siedliska gatunków roślin zarodnikowych i kwiatowych </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500" b="0">
                <a:ea typeface="Lucida Sans Unicode" pitchFamily="34" charset="0"/>
                <a:cs typeface="Lucida Sans Unicode" pitchFamily="34" charset="0"/>
              </a:rPr>
              <a:t>                                    </a:t>
            </a:r>
            <a:r>
              <a:rPr lang="en-GB" sz="1500" b="0">
                <a:ea typeface="Lucida Sans Unicode" pitchFamily="34" charset="0"/>
                <a:cs typeface="Lucida Sans Unicode" pitchFamily="34" charset="0"/>
              </a:rPr>
              <a:t>oraz grzybów kapeluszowych i porostów.</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7. </a:t>
            </a:r>
            <a:r>
              <a:rPr lang="en-GB" sz="1500">
                <a:ea typeface="Lucida Sans Unicode" pitchFamily="34" charset="0"/>
                <a:cs typeface="Lucida Sans Unicode" pitchFamily="34" charset="0"/>
              </a:rPr>
              <a:t>Torfowiskowy </a:t>
            </a:r>
            <a:r>
              <a:rPr lang="en-GB" sz="1500" b="0">
                <a:ea typeface="Lucida Sans Unicode" pitchFamily="34" charset="0"/>
                <a:cs typeface="Lucida Sans Unicode" pitchFamily="34" charset="0"/>
              </a:rPr>
              <a:t>(T) </a:t>
            </a:r>
            <a:r>
              <a:rPr lang="pl-PL" sz="1500" b="0">
                <a:ea typeface="Lucida Sans Unicode" pitchFamily="34" charset="0"/>
                <a:cs typeface="Lucida Sans Unicode" pitchFamily="34" charset="0"/>
              </a:rPr>
              <a:t>- z</a:t>
            </a:r>
            <a:r>
              <a:rPr lang="en-GB" sz="1500" b="0">
                <a:ea typeface="Lucida Sans Unicode" pitchFamily="34" charset="0"/>
                <a:cs typeface="Lucida Sans Unicode" pitchFamily="34" charset="0"/>
              </a:rPr>
              <a:t>biorowiska i gatunki torfowisk niskich, przejściowych i wysokich.</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8. </a:t>
            </a:r>
            <a:r>
              <a:rPr lang="en-GB" sz="1500">
                <a:ea typeface="Lucida Sans Unicode" pitchFamily="34" charset="0"/>
                <a:cs typeface="Lucida Sans Unicode" pitchFamily="34" charset="0"/>
              </a:rPr>
              <a:t>Przyrody nieożywionej </a:t>
            </a:r>
            <a:r>
              <a:rPr lang="en-GB" sz="1500" b="0">
                <a:ea typeface="Lucida Sans Unicode" pitchFamily="34" charset="0"/>
                <a:cs typeface="Lucida Sans Unicode" pitchFamily="34" charset="0"/>
              </a:rPr>
              <a:t>(N) </a:t>
            </a:r>
            <a:r>
              <a:rPr lang="pl-PL" sz="1500" b="0">
                <a:ea typeface="Lucida Sans Unicode" pitchFamily="34" charset="0"/>
                <a:cs typeface="Lucida Sans Unicode" pitchFamily="34" charset="0"/>
              </a:rPr>
              <a:t>- utwory</a:t>
            </a:r>
            <a:r>
              <a:rPr lang="en-GB" sz="1500" b="0">
                <a:ea typeface="Lucida Sans Unicode" pitchFamily="34" charset="0"/>
                <a:cs typeface="Lucida Sans Unicode" pitchFamily="34" charset="0"/>
              </a:rPr>
              <a:t> geologiczne, zjawiska krasowe, gleby, formy </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500" b="0">
                <a:ea typeface="Lucida Sans Unicode" pitchFamily="34" charset="0"/>
                <a:cs typeface="Lucida Sans Unicode" pitchFamily="34" charset="0"/>
              </a:rPr>
              <a:t>                                    </a:t>
            </a:r>
            <a:r>
              <a:rPr lang="en-GB" sz="1500" b="0">
                <a:ea typeface="Lucida Sans Unicode" pitchFamily="34" charset="0"/>
                <a:cs typeface="Lucida Sans Unicode" pitchFamily="34" charset="0"/>
              </a:rPr>
              <a:t>skalne, jaskinie, </a:t>
            </a:r>
            <a:r>
              <a:rPr lang="pl-PL" sz="1500" b="0">
                <a:ea typeface="Lucida Sans Unicode" pitchFamily="34" charset="0"/>
                <a:cs typeface="Lucida Sans Unicode" pitchFamily="34" charset="0"/>
              </a:rPr>
              <a:t>s</a:t>
            </a:r>
            <a:r>
              <a:rPr lang="en-GB" sz="1500" b="0">
                <a:ea typeface="Lucida Sans Unicode" pitchFamily="34" charset="0"/>
                <a:cs typeface="Lucida Sans Unicode" pitchFamily="34" charset="0"/>
              </a:rPr>
              <a:t>zata naciekowa, stanowiska skamieniałości, </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500" b="0">
                <a:ea typeface="Lucida Sans Unicode" pitchFamily="34" charset="0"/>
                <a:cs typeface="Lucida Sans Unicode" pitchFamily="34" charset="0"/>
              </a:rPr>
              <a:t>                                    </a:t>
            </a:r>
            <a:r>
              <a:rPr lang="en-GB" sz="1500" b="0">
                <a:ea typeface="Lucida Sans Unicode" pitchFamily="34" charset="0"/>
                <a:cs typeface="Lucida Sans Unicode" pitchFamily="34" charset="0"/>
              </a:rPr>
              <a:t>przykłady procesów kształtujących powierzchnię</a:t>
            </a:r>
            <a:r>
              <a:rPr lang="pl-PL" sz="1500" b="0">
                <a:ea typeface="Lucida Sans Unicode" pitchFamily="34" charset="0"/>
                <a:cs typeface="Lucida Sans Unicode" pitchFamily="34" charset="0"/>
              </a:rPr>
              <a:t> </a:t>
            </a:r>
            <a:r>
              <a:rPr lang="en-GB" sz="1500" b="0">
                <a:ea typeface="Lucida Sans Unicode" pitchFamily="34" charset="0"/>
                <a:cs typeface="Lucida Sans Unicode" pitchFamily="34" charset="0"/>
              </a:rPr>
              <a:t>ziemi</a:t>
            </a:r>
            <a:r>
              <a:rPr lang="pl-PL" sz="1500" b="0">
                <a:ea typeface="Lucida Sans Unicode" pitchFamily="34" charset="0"/>
                <a:cs typeface="Lucida Sans Unicode" pitchFamily="34" charset="0"/>
              </a:rPr>
              <a:t>.</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0">
                <a:ea typeface="Lucida Sans Unicode" pitchFamily="34" charset="0"/>
                <a:cs typeface="Lucida Sans Unicode" pitchFamily="34" charset="0"/>
              </a:rPr>
              <a:t>9. </a:t>
            </a:r>
            <a:r>
              <a:rPr lang="en-GB" sz="1500">
                <a:ea typeface="Lucida Sans Unicode" pitchFamily="34" charset="0"/>
                <a:cs typeface="Lucida Sans Unicode" pitchFamily="34" charset="0"/>
              </a:rPr>
              <a:t>Krajobrazowy</a:t>
            </a:r>
            <a:r>
              <a:rPr lang="en-GB" sz="1500" b="0">
                <a:ea typeface="Lucida Sans Unicode" pitchFamily="34" charset="0"/>
                <a:cs typeface="Lucida Sans Unicode" pitchFamily="34" charset="0"/>
              </a:rPr>
              <a:t> (K) </a:t>
            </a:r>
            <a:r>
              <a:rPr lang="pl-PL" sz="1500" b="0">
                <a:ea typeface="Lucida Sans Unicode" pitchFamily="34" charset="0"/>
                <a:cs typeface="Lucida Sans Unicode" pitchFamily="34" charset="0"/>
              </a:rPr>
              <a:t>- k</a:t>
            </a:r>
            <a:r>
              <a:rPr lang="en-GB" sz="1500" b="0">
                <a:ea typeface="Lucida Sans Unicode" pitchFamily="34" charset="0"/>
                <a:cs typeface="Lucida Sans Unicode" pitchFamily="34" charset="0"/>
              </a:rPr>
              <a:t>rajobrazy o cechach naturalnych, charakterystyczne dla </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500" b="0">
                <a:ea typeface="Lucida Sans Unicode" pitchFamily="34" charset="0"/>
                <a:cs typeface="Lucida Sans Unicode" pitchFamily="34" charset="0"/>
              </a:rPr>
              <a:t>                                   </a:t>
            </a:r>
            <a:r>
              <a:rPr lang="en-GB" sz="1500" b="0">
                <a:ea typeface="Lucida Sans Unicode" pitchFamily="34" charset="0"/>
                <a:cs typeface="Lucida Sans Unicode" pitchFamily="34" charset="0"/>
              </a:rPr>
              <a:t>poszczególnych regionów geograficznych</a:t>
            </a:r>
            <a:r>
              <a:rPr lang="pl-PL" sz="1500" b="0">
                <a:ea typeface="Lucida Sans Unicode" pitchFamily="34" charset="0"/>
                <a:cs typeface="Lucida Sans Unicode" pitchFamily="34" charset="0"/>
              </a:rPr>
              <a:t>.</a:t>
            </a:r>
          </a:p>
          <a:p>
            <a:pPr defTabSz="449263">
              <a:spcBef>
                <a:spcPts val="4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1500" b="0">
              <a:ea typeface="Lucida Sans Unicode" pitchFamily="34" charset="0"/>
              <a:cs typeface="Lucida Sans Unicode" pitchFamily="34" charset="0"/>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57699" name="Text Box 3"/>
          <p:cNvSpPr txBox="1">
            <a:spLocks noChangeArrowheads="1"/>
          </p:cNvSpPr>
          <p:nvPr/>
        </p:nvSpPr>
        <p:spPr bwMode="auto">
          <a:xfrm>
            <a:off x="250825" y="549275"/>
            <a:ext cx="8569325" cy="2152650"/>
          </a:xfrm>
          <a:prstGeom prst="rect">
            <a:avLst/>
          </a:prstGeom>
          <a:noFill/>
          <a:ln w="9525">
            <a:noFill/>
            <a:miter lim="800000"/>
            <a:headEnd/>
            <a:tailEnd/>
          </a:ln>
          <a:effectLst/>
        </p:spPr>
        <p:txBody>
          <a:bodyPr>
            <a:spAutoFit/>
          </a:bodyPr>
          <a:lstStyle/>
          <a:p>
            <a:r>
              <a:rPr lang="pl-PL"/>
              <a:t>ROZPORZĄDZENIE MINISTRA ŚRODOWISKA z dnia 30 marca 2005 r.</a:t>
            </a:r>
          </a:p>
          <a:p>
            <a:r>
              <a:rPr lang="pl-PL"/>
              <a:t>w sprawie rodzajów, typów i podtypów rezerwatów przyrody </a:t>
            </a:r>
            <a:br>
              <a:rPr lang="pl-PL"/>
            </a:br>
            <a:endParaRPr lang="pl-PL"/>
          </a:p>
          <a:p>
            <a:r>
              <a:rPr lang="pl-PL"/>
              <a:t>(Dz. U. z dnia 14 kwietnia 2005 r.)</a:t>
            </a:r>
          </a:p>
          <a:p>
            <a:endParaRPr lang="pl-PL"/>
          </a:p>
          <a:p>
            <a:r>
              <a:rPr lang="pl-PL"/>
              <a:t>Rodzaje rezerwatów przyrody</a:t>
            </a:r>
          </a:p>
          <a:p>
            <a:pPr>
              <a:spcBef>
                <a:spcPct val="50000"/>
              </a:spcBef>
            </a:pPr>
            <a:endParaRPr lang="pl-PL"/>
          </a:p>
        </p:txBody>
      </p:sp>
      <p:pic>
        <p:nvPicPr>
          <p:cNvPr id="157701" name="Picture 5" descr="Horowe_Bagno_rezerwat"/>
          <p:cNvPicPr>
            <a:picLocks noChangeAspect="1" noChangeArrowheads="1"/>
          </p:cNvPicPr>
          <p:nvPr/>
        </p:nvPicPr>
        <p:blipFill>
          <a:blip r:embed="rId2" cstate="print"/>
          <a:srcRect/>
          <a:stretch>
            <a:fillRect/>
          </a:stretch>
        </p:blipFill>
        <p:spPr bwMode="auto">
          <a:xfrm>
            <a:off x="3059113" y="2565400"/>
            <a:ext cx="5111750" cy="3835400"/>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457200" y="274638"/>
            <a:ext cx="8229600" cy="114300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200">
                <a:latin typeface="Calibri" pitchFamily="34" charset="0"/>
                <a:ea typeface="Lucida Sans Unicode" pitchFamily="34" charset="0"/>
                <a:cs typeface="Lucida Sans Unicode" pitchFamily="34" charset="0"/>
              </a:rPr>
              <a:t>Rezerwaty przyrody w Małopolsce</a:t>
            </a:r>
          </a:p>
        </p:txBody>
      </p:sp>
      <p:sp>
        <p:nvSpPr>
          <p:cNvPr id="233475" name="Text Box 3"/>
          <p:cNvSpPr txBox="1">
            <a:spLocks noChangeArrowheads="1"/>
          </p:cNvSpPr>
          <p:nvPr/>
        </p:nvSpPr>
        <p:spPr bwMode="auto">
          <a:xfrm>
            <a:off x="457200" y="1600200"/>
            <a:ext cx="8229600" cy="4897438"/>
          </a:xfrm>
          <a:prstGeom prst="rect">
            <a:avLst/>
          </a:prstGeom>
          <a:noFill/>
          <a:ln w="9525">
            <a:noFill/>
            <a:round/>
            <a:headEnd/>
            <a:tailEnd/>
          </a:ln>
          <a:effectLst/>
        </p:spPr>
        <p:txBody>
          <a:bodyPr lIns="90000" tIns="46800" rIns="90000" bIns="46800"/>
          <a:lstStyle/>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1. Rezerwaty leśne – 43 obszary</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2. Rezerwaty wodne – 1 obszar </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3.  Rezerwaty stepowe – 5 obszarów</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4. Rezerwaty słonoroślowe – brak</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5. Rezerwaty faunistyczne – 1 obszar</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6. Rezerwaty florystyczne – 9 obszarów</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7. Rezerwaty torfowiskowe – 1 obszar</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8. Rezerwaty przyrody nieożywionej – 10 obszarów</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9. Rezerwaty krajobrazowe – 15 obszarów</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700">
                <a:ea typeface="Lucida Sans Unicode" pitchFamily="34" charset="0"/>
                <a:cs typeface="Lucida Sans Unicode" pitchFamily="34" charset="0"/>
              </a:rPr>
              <a:t>	Sześć z w</a:t>
            </a:r>
            <a:r>
              <a:rPr lang="pl-PL" sz="2700">
                <a:ea typeface="Lucida Sans Unicode" pitchFamily="34" charset="0"/>
                <a:cs typeface="Lucida Sans Unicode" pitchFamily="34" charset="0"/>
              </a:rPr>
              <a:t>ż</a:t>
            </a:r>
            <a:r>
              <a:rPr lang="en-GB" sz="2700">
                <a:ea typeface="Lucida Sans Unicode" pitchFamily="34" charset="0"/>
                <a:cs typeface="Lucida Sans Unicode" pitchFamily="34" charset="0"/>
              </a:rPr>
              <a:t>yej wymienionych obszarów reprezentuje typ mieszany (K-L, N-K, W-L) </a:t>
            </a:r>
          </a:p>
          <a:p>
            <a:pPr defTabSz="449263">
              <a:lnSpc>
                <a:spcPct val="80000"/>
              </a:lnSpc>
              <a:spcBef>
                <a:spcPts val="67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700">
              <a:ea typeface="Lucida Sans Unicode" pitchFamily="34" charset="0"/>
              <a:cs typeface="Lucida Sans Unicode" pitchFamily="34" charset="0"/>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40" name="Picture 4"/>
          <p:cNvPicPr>
            <a:picLocks noChangeAspect="1" noChangeArrowheads="1"/>
          </p:cNvPicPr>
          <p:nvPr/>
        </p:nvPicPr>
        <p:blipFill>
          <a:blip r:embed="rId2"/>
          <a:srcRect/>
          <a:stretch>
            <a:fillRect/>
          </a:stretch>
        </p:blipFill>
        <p:spPr bwMode="auto">
          <a:xfrm>
            <a:off x="250825" y="188913"/>
            <a:ext cx="7634288" cy="6400800"/>
          </a:xfrm>
          <a:prstGeom prst="rect">
            <a:avLst/>
          </a:prstGeom>
          <a:noFill/>
          <a:ln w="9525">
            <a:noFill/>
            <a:miter lim="800000"/>
            <a:headEnd/>
            <a:tailEnd/>
          </a:ln>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 Box 2"/>
          <p:cNvSpPr txBox="1">
            <a:spLocks noChangeArrowheads="1"/>
          </p:cNvSpPr>
          <p:nvPr/>
        </p:nvSpPr>
        <p:spPr bwMode="auto">
          <a:xfrm>
            <a:off x="457200" y="274638"/>
            <a:ext cx="8229600" cy="796925"/>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leśne</a:t>
            </a:r>
          </a:p>
        </p:txBody>
      </p:sp>
      <p:sp>
        <p:nvSpPr>
          <p:cNvPr id="237571" name="Text Box 3"/>
          <p:cNvSpPr txBox="1">
            <a:spLocks noChangeArrowheads="1"/>
          </p:cNvSpPr>
          <p:nvPr/>
        </p:nvSpPr>
        <p:spPr bwMode="auto">
          <a:xfrm>
            <a:off x="457200" y="5786438"/>
            <a:ext cx="8229600" cy="457200"/>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Baniska (objęty ochroną ścisłą)</a:t>
            </a:r>
            <a:r>
              <a:rPr lang="ar-SA" sz="2400" b="0">
                <a:latin typeface="Calibri" pitchFamily="34" charset="0"/>
                <a:cs typeface="Arial" charset="0"/>
              </a:rPr>
              <a:t>‏</a:t>
            </a:r>
            <a:endParaRPr lang="en-GB" sz="2400" b="0">
              <a:latin typeface="Calibri" pitchFamily="34" charset="0"/>
              <a:ea typeface="Lucida Sans Unicode" pitchFamily="34" charset="0"/>
              <a:cs typeface="Lucida Sans Unicode" pitchFamily="34" charset="0"/>
            </a:endParaRPr>
          </a:p>
        </p:txBody>
      </p:sp>
      <p:pic>
        <p:nvPicPr>
          <p:cNvPr id="237572" name="Picture 4"/>
          <p:cNvPicPr>
            <a:picLocks noChangeAspect="1" noChangeArrowheads="1"/>
          </p:cNvPicPr>
          <p:nvPr/>
        </p:nvPicPr>
        <p:blipFill>
          <a:blip r:embed="rId3"/>
          <a:srcRect/>
          <a:stretch>
            <a:fillRect/>
          </a:stretch>
        </p:blipFill>
        <p:spPr bwMode="auto">
          <a:xfrm>
            <a:off x="1333500" y="1000125"/>
            <a:ext cx="6240463"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457200" y="274638"/>
            <a:ext cx="8229600" cy="725487"/>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leśne</a:t>
            </a:r>
          </a:p>
        </p:txBody>
      </p:sp>
      <p:sp>
        <p:nvSpPr>
          <p:cNvPr id="239619" name="Text Box 3"/>
          <p:cNvSpPr txBox="1">
            <a:spLocks noChangeArrowheads="1"/>
          </p:cNvSpPr>
          <p:nvPr/>
        </p:nvSpPr>
        <p:spPr bwMode="auto">
          <a:xfrm>
            <a:off x="457200" y="5643563"/>
            <a:ext cx="8229600" cy="482600"/>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Kozie Kąty (objęty ochroną czynną)</a:t>
            </a:r>
            <a:r>
              <a:rPr lang="ar-SA" sz="2400" b="0">
                <a:latin typeface="Calibri" pitchFamily="34" charset="0"/>
                <a:cs typeface="Arial" charset="0"/>
              </a:rPr>
              <a:t>‏</a:t>
            </a:r>
            <a:endParaRPr lang="en-GB" sz="2400" b="0">
              <a:latin typeface="Calibri" pitchFamily="34" charset="0"/>
              <a:ea typeface="Lucida Sans Unicode" pitchFamily="34" charset="0"/>
              <a:cs typeface="Lucida Sans Unicode" pitchFamily="34" charset="0"/>
            </a:endParaRPr>
          </a:p>
        </p:txBody>
      </p:sp>
      <p:pic>
        <p:nvPicPr>
          <p:cNvPr id="239620" name="Picture 4"/>
          <p:cNvPicPr>
            <a:picLocks noChangeAspect="1" noChangeArrowheads="1"/>
          </p:cNvPicPr>
          <p:nvPr/>
        </p:nvPicPr>
        <p:blipFill>
          <a:blip r:embed="rId3"/>
          <a:srcRect/>
          <a:stretch>
            <a:fillRect/>
          </a:stretch>
        </p:blipFill>
        <p:spPr bwMode="auto">
          <a:xfrm>
            <a:off x="1428750" y="1000125"/>
            <a:ext cx="6240463"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2"/>
          <p:cNvSpPr txBox="1">
            <a:spLocks noChangeArrowheads="1"/>
          </p:cNvSpPr>
          <p:nvPr/>
        </p:nvSpPr>
        <p:spPr bwMode="auto">
          <a:xfrm>
            <a:off x="457200" y="274638"/>
            <a:ext cx="8229600" cy="725487"/>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wodne</a:t>
            </a:r>
          </a:p>
        </p:txBody>
      </p:sp>
      <p:sp>
        <p:nvSpPr>
          <p:cNvPr id="241667" name="Text Box 3"/>
          <p:cNvSpPr txBox="1">
            <a:spLocks noChangeArrowheads="1"/>
          </p:cNvSpPr>
          <p:nvPr/>
        </p:nvSpPr>
        <p:spPr bwMode="auto">
          <a:xfrm>
            <a:off x="457200" y="5572125"/>
            <a:ext cx="8229600" cy="554038"/>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Wiślisko Kobyle</a:t>
            </a:r>
          </a:p>
        </p:txBody>
      </p:sp>
      <p:pic>
        <p:nvPicPr>
          <p:cNvPr id="241668" name="Picture 4"/>
          <p:cNvPicPr>
            <a:picLocks noChangeAspect="1" noChangeArrowheads="1"/>
          </p:cNvPicPr>
          <p:nvPr/>
        </p:nvPicPr>
        <p:blipFill>
          <a:blip r:embed="rId3"/>
          <a:srcRect/>
          <a:stretch>
            <a:fillRect/>
          </a:stretch>
        </p:blipFill>
        <p:spPr bwMode="auto">
          <a:xfrm>
            <a:off x="1214438" y="928688"/>
            <a:ext cx="623887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
          <p:cNvSpPr txBox="1">
            <a:spLocks noChangeArrowheads="1"/>
          </p:cNvSpPr>
          <p:nvPr/>
        </p:nvSpPr>
        <p:spPr bwMode="auto">
          <a:xfrm>
            <a:off x="457200" y="274638"/>
            <a:ext cx="8229600" cy="796925"/>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stepowe</a:t>
            </a:r>
          </a:p>
        </p:txBody>
      </p:sp>
      <p:sp>
        <p:nvSpPr>
          <p:cNvPr id="243715" name="Text Box 3"/>
          <p:cNvSpPr txBox="1">
            <a:spLocks noChangeArrowheads="1"/>
          </p:cNvSpPr>
          <p:nvPr/>
        </p:nvSpPr>
        <p:spPr bwMode="auto">
          <a:xfrm>
            <a:off x="457200" y="5715000"/>
            <a:ext cx="8229600" cy="411163"/>
          </a:xfrm>
          <a:prstGeom prst="rect">
            <a:avLst/>
          </a:prstGeom>
          <a:noFill/>
          <a:ln w="9525">
            <a:noFill/>
            <a:round/>
            <a:headEnd/>
            <a:tailEnd/>
          </a:ln>
          <a:effectLst/>
        </p:spPr>
        <p:txBody>
          <a:bodyPr lIns="90000" tIns="46800" rIns="90000" bIns="46800"/>
          <a:lstStyle/>
          <a:p>
            <a:pPr algn="ctr" defTabSz="449263">
              <a:lnSpc>
                <a:spcPct val="90000"/>
              </a:lnSpc>
              <a:spcBef>
                <a:spcPts val="5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0">
                <a:latin typeface="Calibri" pitchFamily="34" charset="0"/>
                <a:ea typeface="Lucida Sans Unicode" pitchFamily="34" charset="0"/>
                <a:cs typeface="Lucida Sans Unicode" pitchFamily="34" charset="0"/>
              </a:rPr>
              <a:t>Rezerwat przyrody Wały</a:t>
            </a:r>
          </a:p>
        </p:txBody>
      </p:sp>
      <p:pic>
        <p:nvPicPr>
          <p:cNvPr id="243716" name="Picture 4"/>
          <p:cNvPicPr>
            <a:picLocks noChangeAspect="1" noChangeArrowheads="1"/>
          </p:cNvPicPr>
          <p:nvPr/>
        </p:nvPicPr>
        <p:blipFill>
          <a:blip r:embed="rId3"/>
          <a:srcRect/>
          <a:stretch>
            <a:fillRect/>
          </a:stretch>
        </p:blipFill>
        <p:spPr bwMode="auto">
          <a:xfrm>
            <a:off x="1428750" y="1000125"/>
            <a:ext cx="6240463"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Plik:Babia Góra a9.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457200" y="274638"/>
            <a:ext cx="8229600" cy="868362"/>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stepowe</a:t>
            </a:r>
          </a:p>
        </p:txBody>
      </p:sp>
      <p:sp>
        <p:nvSpPr>
          <p:cNvPr id="245763" name="Text Box 3"/>
          <p:cNvSpPr txBox="1">
            <a:spLocks noChangeArrowheads="1"/>
          </p:cNvSpPr>
          <p:nvPr/>
        </p:nvSpPr>
        <p:spPr bwMode="auto">
          <a:xfrm>
            <a:off x="457200" y="5643563"/>
            <a:ext cx="8229600" cy="482600"/>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Opalonki</a:t>
            </a:r>
          </a:p>
        </p:txBody>
      </p:sp>
      <p:pic>
        <p:nvPicPr>
          <p:cNvPr id="245764" name="Picture 4"/>
          <p:cNvPicPr>
            <a:picLocks noChangeAspect="1" noChangeArrowheads="1"/>
          </p:cNvPicPr>
          <p:nvPr/>
        </p:nvPicPr>
        <p:blipFill>
          <a:blip r:embed="rId3"/>
          <a:srcRect/>
          <a:stretch>
            <a:fillRect/>
          </a:stretch>
        </p:blipFill>
        <p:spPr bwMode="auto">
          <a:xfrm>
            <a:off x="1357313" y="928688"/>
            <a:ext cx="623887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ext Box 2"/>
          <p:cNvSpPr txBox="1">
            <a:spLocks noChangeArrowheads="1"/>
          </p:cNvSpPr>
          <p:nvPr/>
        </p:nvSpPr>
        <p:spPr bwMode="auto">
          <a:xfrm>
            <a:off x="457200" y="274638"/>
            <a:ext cx="8229600" cy="796925"/>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stepowe</a:t>
            </a:r>
          </a:p>
        </p:txBody>
      </p:sp>
      <p:sp>
        <p:nvSpPr>
          <p:cNvPr id="247811" name="Text Box 3"/>
          <p:cNvSpPr txBox="1">
            <a:spLocks noChangeArrowheads="1"/>
          </p:cNvSpPr>
          <p:nvPr/>
        </p:nvSpPr>
        <p:spPr bwMode="auto">
          <a:xfrm>
            <a:off x="457200" y="5715000"/>
            <a:ext cx="8229600" cy="411163"/>
          </a:xfrm>
          <a:prstGeom prst="rect">
            <a:avLst/>
          </a:prstGeom>
          <a:noFill/>
          <a:ln w="9525">
            <a:noFill/>
            <a:round/>
            <a:headEnd/>
            <a:tailEnd/>
          </a:ln>
          <a:effectLst/>
        </p:spPr>
        <p:txBody>
          <a:bodyPr lIns="90000" tIns="46800" rIns="90000" bIns="46800"/>
          <a:lstStyle/>
          <a:p>
            <a:pPr algn="ctr" defTabSz="449263">
              <a:lnSpc>
                <a:spcPct val="90000"/>
              </a:lnSpc>
              <a:spcBef>
                <a:spcPts val="5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200" b="0">
                <a:latin typeface="Calibri" pitchFamily="34" charset="0"/>
                <a:ea typeface="Lucida Sans Unicode" pitchFamily="34" charset="0"/>
                <a:cs typeface="Lucida Sans Unicode" pitchFamily="34" charset="0"/>
              </a:rPr>
              <a:t>Murawa kserotermiczna w rezerwacie przyrody Opalonki</a:t>
            </a:r>
          </a:p>
        </p:txBody>
      </p:sp>
      <p:pic>
        <p:nvPicPr>
          <p:cNvPr id="247812" name="Picture 4"/>
          <p:cNvPicPr>
            <a:picLocks noChangeAspect="1" noChangeArrowheads="1"/>
          </p:cNvPicPr>
          <p:nvPr/>
        </p:nvPicPr>
        <p:blipFill>
          <a:blip r:embed="rId3"/>
          <a:srcRect/>
          <a:stretch>
            <a:fillRect/>
          </a:stretch>
        </p:blipFill>
        <p:spPr bwMode="auto">
          <a:xfrm>
            <a:off x="1571625" y="1000125"/>
            <a:ext cx="623887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ext Box 2"/>
          <p:cNvSpPr txBox="1">
            <a:spLocks noChangeArrowheads="1"/>
          </p:cNvSpPr>
          <p:nvPr/>
        </p:nvSpPr>
        <p:spPr bwMode="auto">
          <a:xfrm>
            <a:off x="457200" y="274638"/>
            <a:ext cx="8229600" cy="582612"/>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faunistyczne</a:t>
            </a:r>
          </a:p>
        </p:txBody>
      </p:sp>
      <p:sp>
        <p:nvSpPr>
          <p:cNvPr id="249859" name="Text Box 3"/>
          <p:cNvSpPr txBox="1">
            <a:spLocks noChangeArrowheads="1"/>
          </p:cNvSpPr>
          <p:nvPr/>
        </p:nvSpPr>
        <p:spPr bwMode="auto">
          <a:xfrm>
            <a:off x="457200" y="5715000"/>
            <a:ext cx="2971800" cy="823913"/>
          </a:xfrm>
          <a:prstGeom prst="rect">
            <a:avLst/>
          </a:prstGeom>
          <a:noFill/>
          <a:ln w="9525">
            <a:noFill/>
            <a:round/>
            <a:headEnd/>
            <a:tailEnd/>
          </a:ln>
          <a:effectLst/>
        </p:spPr>
        <p:txBody>
          <a:bodyPr lIns="90000" tIns="46800" rIns="90000" bIns="46800"/>
          <a:lstStyle/>
          <a:p>
            <a:pP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Skołczanka</a:t>
            </a:r>
          </a:p>
        </p:txBody>
      </p:sp>
      <p:pic>
        <p:nvPicPr>
          <p:cNvPr id="249860" name="Picture 4"/>
          <p:cNvPicPr>
            <a:picLocks noChangeAspect="1" noChangeArrowheads="1"/>
          </p:cNvPicPr>
          <p:nvPr/>
        </p:nvPicPr>
        <p:blipFill>
          <a:blip r:embed="rId3"/>
          <a:srcRect/>
          <a:stretch>
            <a:fillRect/>
          </a:stretch>
        </p:blipFill>
        <p:spPr bwMode="auto">
          <a:xfrm>
            <a:off x="3643313" y="785813"/>
            <a:ext cx="4465637" cy="5953125"/>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457200" y="274638"/>
            <a:ext cx="8229600" cy="796925"/>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faunistyczne</a:t>
            </a:r>
          </a:p>
        </p:txBody>
      </p:sp>
      <p:sp>
        <p:nvSpPr>
          <p:cNvPr id="251907" name="Text Box 3"/>
          <p:cNvSpPr txBox="1">
            <a:spLocks noChangeArrowheads="1"/>
          </p:cNvSpPr>
          <p:nvPr/>
        </p:nvSpPr>
        <p:spPr bwMode="auto">
          <a:xfrm>
            <a:off x="457200" y="5715000"/>
            <a:ext cx="8229600" cy="411163"/>
          </a:xfrm>
          <a:prstGeom prst="rect">
            <a:avLst/>
          </a:prstGeom>
          <a:noFill/>
          <a:ln w="9525">
            <a:noFill/>
            <a:round/>
            <a:headEnd/>
            <a:tailEnd/>
          </a:ln>
          <a:effectLst/>
        </p:spPr>
        <p:txBody>
          <a:bodyPr lIns="90000" tIns="46800" rIns="90000" bIns="46800"/>
          <a:lstStyle/>
          <a:p>
            <a:pPr algn="ctr" defTabSz="449263">
              <a:lnSpc>
                <a:spcPct val="80000"/>
              </a:lnSpc>
              <a:spcBef>
                <a:spcPts val="62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b="0">
                <a:latin typeface="Calibri" pitchFamily="34" charset="0"/>
                <a:ea typeface="Lucida Sans Unicode" pitchFamily="34" charset="0"/>
                <a:cs typeface="Lucida Sans Unicode" pitchFamily="34" charset="0"/>
              </a:rPr>
              <a:t>Modraszek w rezerwacie przyrody Skołczanka</a:t>
            </a:r>
          </a:p>
        </p:txBody>
      </p:sp>
      <p:pic>
        <p:nvPicPr>
          <p:cNvPr id="251908" name="Picture 4"/>
          <p:cNvPicPr>
            <a:picLocks noChangeAspect="1" noChangeArrowheads="1"/>
          </p:cNvPicPr>
          <p:nvPr/>
        </p:nvPicPr>
        <p:blipFill>
          <a:blip r:embed="rId3"/>
          <a:srcRect/>
          <a:stretch>
            <a:fillRect/>
          </a:stretch>
        </p:blipFill>
        <p:spPr bwMode="auto">
          <a:xfrm>
            <a:off x="1500188" y="1000125"/>
            <a:ext cx="6240462"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457200" y="274638"/>
            <a:ext cx="8229600" cy="796925"/>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florystyczne</a:t>
            </a:r>
          </a:p>
        </p:txBody>
      </p:sp>
      <p:sp>
        <p:nvSpPr>
          <p:cNvPr id="253955" name="Text Box 3"/>
          <p:cNvSpPr txBox="1">
            <a:spLocks noChangeArrowheads="1"/>
          </p:cNvSpPr>
          <p:nvPr/>
        </p:nvSpPr>
        <p:spPr bwMode="auto">
          <a:xfrm>
            <a:off x="457200" y="5429250"/>
            <a:ext cx="2962275" cy="696913"/>
          </a:xfrm>
          <a:prstGeom prst="rect">
            <a:avLst/>
          </a:prstGeom>
          <a:noFill/>
          <a:ln w="9525">
            <a:noFill/>
            <a:round/>
            <a:headEnd/>
            <a:tailEnd/>
          </a:ln>
          <a:effectLst/>
        </p:spPr>
        <p:txBody>
          <a:bodyPr lIns="90000" tIns="46800" rIns="90000" bIns="46800"/>
          <a:lstStyle/>
          <a:p>
            <a:pPr defTabSz="449263">
              <a:lnSpc>
                <a:spcPct val="80000"/>
              </a:lnSpc>
              <a:spcBef>
                <a:spcPts val="5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Cisy w Mogilnie</a:t>
            </a:r>
          </a:p>
        </p:txBody>
      </p:sp>
      <p:pic>
        <p:nvPicPr>
          <p:cNvPr id="253956" name="Picture 4"/>
          <p:cNvPicPr>
            <a:picLocks noChangeAspect="1" noChangeArrowheads="1"/>
          </p:cNvPicPr>
          <p:nvPr/>
        </p:nvPicPr>
        <p:blipFill>
          <a:blip r:embed="rId3"/>
          <a:srcRect/>
          <a:stretch>
            <a:fillRect/>
          </a:stretch>
        </p:blipFill>
        <p:spPr bwMode="auto">
          <a:xfrm>
            <a:off x="3857625" y="928688"/>
            <a:ext cx="4319588" cy="5759450"/>
          </a:xfrm>
          <a:prstGeom prst="rect">
            <a:avLst/>
          </a:prstGeom>
          <a:noFill/>
          <a:ln w="9525">
            <a:noFill/>
            <a:round/>
            <a:headEnd/>
            <a:tailEnd/>
          </a:ln>
          <a:effectLst/>
        </p:spPr>
      </p:pic>
      <p:pic>
        <p:nvPicPr>
          <p:cNvPr id="253957" name="Picture 5"/>
          <p:cNvPicPr>
            <a:picLocks noChangeAspect="1" noChangeArrowheads="1"/>
          </p:cNvPicPr>
          <p:nvPr/>
        </p:nvPicPr>
        <p:blipFill>
          <a:blip r:embed="rId4"/>
          <a:srcRect/>
          <a:stretch>
            <a:fillRect/>
          </a:stretch>
        </p:blipFill>
        <p:spPr bwMode="auto">
          <a:xfrm>
            <a:off x="539750" y="1439863"/>
            <a:ext cx="3060700" cy="306070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2"/>
          <p:cNvSpPr txBox="1">
            <a:spLocks noChangeArrowheads="1"/>
          </p:cNvSpPr>
          <p:nvPr/>
        </p:nvSpPr>
        <p:spPr bwMode="auto">
          <a:xfrm>
            <a:off x="457200" y="274638"/>
            <a:ext cx="8229600" cy="65405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florystyczne</a:t>
            </a:r>
          </a:p>
        </p:txBody>
      </p:sp>
      <p:sp>
        <p:nvSpPr>
          <p:cNvPr id="256003" name="Text Box 3"/>
          <p:cNvSpPr txBox="1">
            <a:spLocks noChangeArrowheads="1"/>
          </p:cNvSpPr>
          <p:nvPr/>
        </p:nvSpPr>
        <p:spPr bwMode="auto">
          <a:xfrm>
            <a:off x="457200" y="1600200"/>
            <a:ext cx="8229600" cy="4525963"/>
          </a:xfrm>
          <a:prstGeom prst="rect">
            <a:avLst/>
          </a:prstGeom>
          <a:noFill/>
          <a:ln w="9525">
            <a:noFill/>
            <a:round/>
            <a:headEnd/>
            <a:tailEnd/>
          </a:ln>
          <a:effectLst/>
        </p:spPr>
        <p:txBody>
          <a:bodyPr wrap="none" anchor="ctr"/>
          <a:lstStyle/>
          <a:p>
            <a:endParaRPr lang="pl-PL"/>
          </a:p>
        </p:txBody>
      </p:sp>
      <p:pic>
        <p:nvPicPr>
          <p:cNvPr id="256004" name="Picture 4"/>
          <p:cNvPicPr>
            <a:picLocks noChangeAspect="1" noChangeArrowheads="1"/>
          </p:cNvPicPr>
          <p:nvPr/>
        </p:nvPicPr>
        <p:blipFill>
          <a:blip r:embed="rId3"/>
          <a:srcRect/>
          <a:stretch>
            <a:fillRect/>
          </a:stretch>
        </p:blipFill>
        <p:spPr bwMode="auto">
          <a:xfrm>
            <a:off x="1357313" y="857250"/>
            <a:ext cx="6240462" cy="4679950"/>
          </a:xfrm>
          <a:prstGeom prst="rect">
            <a:avLst/>
          </a:prstGeom>
          <a:noFill/>
          <a:ln w="9525">
            <a:noFill/>
            <a:round/>
            <a:headEnd/>
            <a:tailEnd/>
          </a:ln>
          <a:effectLst/>
        </p:spPr>
      </p:pic>
      <p:sp>
        <p:nvSpPr>
          <p:cNvPr id="256005" name="Text Box 5"/>
          <p:cNvSpPr txBox="1">
            <a:spLocks noChangeArrowheads="1"/>
          </p:cNvSpPr>
          <p:nvPr/>
        </p:nvSpPr>
        <p:spPr bwMode="auto">
          <a:xfrm>
            <a:off x="457200" y="5643563"/>
            <a:ext cx="8229600" cy="482600"/>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Obuwik pospolity w rezerwacie przyrody Michałowiec</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457200" y="274638"/>
            <a:ext cx="8229600" cy="65405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torfowiskowe</a:t>
            </a:r>
          </a:p>
        </p:txBody>
      </p:sp>
      <p:sp>
        <p:nvSpPr>
          <p:cNvPr id="258051" name="Text Box 3"/>
          <p:cNvSpPr txBox="1">
            <a:spLocks noChangeArrowheads="1"/>
          </p:cNvSpPr>
          <p:nvPr/>
        </p:nvSpPr>
        <p:spPr bwMode="auto">
          <a:xfrm>
            <a:off x="457200" y="5643563"/>
            <a:ext cx="8229600" cy="482600"/>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Bór na Czerwonem</a:t>
            </a:r>
          </a:p>
        </p:txBody>
      </p:sp>
      <p:pic>
        <p:nvPicPr>
          <p:cNvPr id="258052" name="Picture 4"/>
          <p:cNvPicPr>
            <a:picLocks noChangeAspect="1" noChangeArrowheads="1"/>
          </p:cNvPicPr>
          <p:nvPr/>
        </p:nvPicPr>
        <p:blipFill>
          <a:blip r:embed="rId3"/>
          <a:srcRect/>
          <a:stretch>
            <a:fillRect/>
          </a:stretch>
        </p:blipFill>
        <p:spPr bwMode="auto">
          <a:xfrm>
            <a:off x="1285875" y="928688"/>
            <a:ext cx="6240463"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457200" y="274638"/>
            <a:ext cx="8229600" cy="65405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torfowiskowe</a:t>
            </a:r>
          </a:p>
        </p:txBody>
      </p:sp>
      <p:sp>
        <p:nvSpPr>
          <p:cNvPr id="260099" name="Text Box 3"/>
          <p:cNvSpPr txBox="1">
            <a:spLocks noChangeArrowheads="1"/>
          </p:cNvSpPr>
          <p:nvPr/>
        </p:nvSpPr>
        <p:spPr bwMode="auto">
          <a:xfrm>
            <a:off x="457200" y="5715000"/>
            <a:ext cx="8229600" cy="411163"/>
          </a:xfrm>
          <a:prstGeom prst="rect">
            <a:avLst/>
          </a:prstGeom>
          <a:noFill/>
          <a:ln w="9525">
            <a:noFill/>
            <a:round/>
            <a:headEnd/>
            <a:tailEnd/>
          </a:ln>
          <a:effectLst/>
        </p:spPr>
        <p:txBody>
          <a:bodyPr lIns="90000" tIns="46800" rIns="90000" bIns="46800"/>
          <a:lstStyle/>
          <a:p>
            <a:pPr algn="ctr" defTabSz="449263">
              <a:lnSpc>
                <a:spcPct val="80000"/>
              </a:lnSpc>
              <a:spcBef>
                <a:spcPts val="62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b="0">
                <a:latin typeface="Calibri" pitchFamily="34" charset="0"/>
                <a:ea typeface="Lucida Sans Unicode" pitchFamily="34" charset="0"/>
                <a:cs typeface="Lucida Sans Unicode" pitchFamily="34" charset="0"/>
              </a:rPr>
              <a:t>rezerwat przyrody Bór na Czerwonem</a:t>
            </a:r>
          </a:p>
        </p:txBody>
      </p:sp>
      <p:pic>
        <p:nvPicPr>
          <p:cNvPr id="260100" name="Picture 4"/>
          <p:cNvPicPr>
            <a:picLocks noChangeAspect="1" noChangeArrowheads="1"/>
          </p:cNvPicPr>
          <p:nvPr/>
        </p:nvPicPr>
        <p:blipFill>
          <a:blip r:embed="rId3"/>
          <a:srcRect/>
          <a:stretch>
            <a:fillRect/>
          </a:stretch>
        </p:blipFill>
        <p:spPr bwMode="auto">
          <a:xfrm>
            <a:off x="1428750" y="928688"/>
            <a:ext cx="6240463"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457200" y="274638"/>
            <a:ext cx="8229600" cy="796925"/>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przyrody nieożywionej</a:t>
            </a:r>
          </a:p>
        </p:txBody>
      </p:sp>
      <p:sp>
        <p:nvSpPr>
          <p:cNvPr id="262147" name="Text Box 3"/>
          <p:cNvSpPr txBox="1">
            <a:spLocks noChangeArrowheads="1"/>
          </p:cNvSpPr>
          <p:nvPr/>
        </p:nvSpPr>
        <p:spPr bwMode="auto">
          <a:xfrm>
            <a:off x="411163" y="5888038"/>
            <a:ext cx="8229600" cy="411162"/>
          </a:xfrm>
          <a:prstGeom prst="rect">
            <a:avLst/>
          </a:prstGeom>
          <a:noFill/>
          <a:ln w="9525">
            <a:noFill/>
            <a:round/>
            <a:headEnd/>
            <a:tailEnd/>
          </a:ln>
          <a:effectLst/>
        </p:spPr>
        <p:txBody>
          <a:bodyPr lIns="90000" tIns="46800" rIns="90000" bIns="46800"/>
          <a:lstStyle/>
          <a:p>
            <a:pPr algn="ctr" defTabSz="449263">
              <a:lnSpc>
                <a:spcPct val="80000"/>
              </a:lnSpc>
              <a:spcBef>
                <a:spcPts val="62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b="0">
                <a:latin typeface="Calibri" pitchFamily="34" charset="0"/>
                <a:ea typeface="Lucida Sans Unicode" pitchFamily="34" charset="0"/>
                <a:cs typeface="Lucida Sans Unicode" pitchFamily="34" charset="0"/>
              </a:rPr>
              <a:t>rezerwat przyrody Groty Kryształowe</a:t>
            </a:r>
          </a:p>
        </p:txBody>
      </p:sp>
      <p:pic>
        <p:nvPicPr>
          <p:cNvPr id="262148" name="Picture 4"/>
          <p:cNvPicPr>
            <a:picLocks noChangeAspect="1" noChangeArrowheads="1"/>
          </p:cNvPicPr>
          <p:nvPr/>
        </p:nvPicPr>
        <p:blipFill>
          <a:blip r:embed="rId3"/>
          <a:srcRect/>
          <a:stretch>
            <a:fillRect/>
          </a:stretch>
        </p:blipFill>
        <p:spPr bwMode="auto">
          <a:xfrm>
            <a:off x="1500188" y="1000125"/>
            <a:ext cx="6240462"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457200" y="274638"/>
            <a:ext cx="8229600" cy="65405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przyrody nieożywionej</a:t>
            </a:r>
          </a:p>
        </p:txBody>
      </p:sp>
      <p:sp>
        <p:nvSpPr>
          <p:cNvPr id="264195" name="Text Box 3"/>
          <p:cNvSpPr txBox="1">
            <a:spLocks noChangeArrowheads="1"/>
          </p:cNvSpPr>
          <p:nvPr/>
        </p:nvSpPr>
        <p:spPr bwMode="auto">
          <a:xfrm>
            <a:off x="428625" y="5857875"/>
            <a:ext cx="8229600" cy="411163"/>
          </a:xfrm>
          <a:prstGeom prst="rect">
            <a:avLst/>
          </a:prstGeom>
          <a:noFill/>
          <a:ln w="9525">
            <a:noFill/>
            <a:round/>
            <a:headEnd/>
            <a:tailEnd/>
          </a:ln>
          <a:effectLst/>
        </p:spPr>
        <p:txBody>
          <a:bodyPr lIns="90000" tIns="46800" rIns="90000" bIns="46800"/>
          <a:lstStyle/>
          <a:p>
            <a:pPr algn="ctr" defTabSz="449263">
              <a:lnSpc>
                <a:spcPct val="80000"/>
              </a:lnSpc>
              <a:spcBef>
                <a:spcPts val="62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b="0">
                <a:latin typeface="Calibri" pitchFamily="34" charset="0"/>
                <a:ea typeface="Lucida Sans Unicode" pitchFamily="34" charset="0"/>
                <a:cs typeface="Lucida Sans Unicode" pitchFamily="34" charset="0"/>
              </a:rPr>
              <a:t>rezerwat przyrody Skamieniałe Miasto</a:t>
            </a:r>
          </a:p>
        </p:txBody>
      </p:sp>
      <p:pic>
        <p:nvPicPr>
          <p:cNvPr id="264196" name="Picture 4"/>
          <p:cNvPicPr>
            <a:picLocks noChangeAspect="1" noChangeArrowheads="1"/>
          </p:cNvPicPr>
          <p:nvPr/>
        </p:nvPicPr>
        <p:blipFill>
          <a:blip r:embed="rId3"/>
          <a:srcRect/>
          <a:stretch>
            <a:fillRect/>
          </a:stretch>
        </p:blipFill>
        <p:spPr bwMode="auto">
          <a:xfrm>
            <a:off x="1214438" y="1071563"/>
            <a:ext cx="681037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104"/>
          <p:cNvPicPr>
            <a:picLocks noChangeAspect="1" noChangeArrowheads="1"/>
          </p:cNvPicPr>
          <p:nvPr/>
        </p:nvPicPr>
        <p:blipFill>
          <a:blip r:embed="rId2"/>
          <a:srcRect/>
          <a:stretch>
            <a:fillRect/>
          </a:stretch>
        </p:blipFill>
        <p:spPr bwMode="auto">
          <a:xfrm>
            <a:off x="457200" y="444500"/>
            <a:ext cx="8229600" cy="551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ext Box 2"/>
          <p:cNvSpPr txBox="1">
            <a:spLocks noChangeArrowheads="1"/>
          </p:cNvSpPr>
          <p:nvPr/>
        </p:nvSpPr>
        <p:spPr bwMode="auto">
          <a:xfrm>
            <a:off x="457200" y="274638"/>
            <a:ext cx="8229600" cy="725487"/>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przyrody nieożywionej</a:t>
            </a:r>
          </a:p>
        </p:txBody>
      </p:sp>
      <p:sp>
        <p:nvSpPr>
          <p:cNvPr id="266243" name="Text Box 3"/>
          <p:cNvSpPr txBox="1">
            <a:spLocks noChangeArrowheads="1"/>
          </p:cNvSpPr>
          <p:nvPr/>
        </p:nvSpPr>
        <p:spPr bwMode="auto">
          <a:xfrm>
            <a:off x="428625" y="5929313"/>
            <a:ext cx="8229600" cy="482600"/>
          </a:xfrm>
          <a:prstGeom prst="rect">
            <a:avLst/>
          </a:prstGeom>
          <a:noFill/>
          <a:ln w="9525">
            <a:noFill/>
            <a:round/>
            <a:headEnd/>
            <a:tailEnd/>
          </a:ln>
          <a:effectLst/>
        </p:spPr>
        <p:txBody>
          <a:bodyPr lIns="90000" tIns="46800" rIns="90000" bIns="46800"/>
          <a:lstStyle/>
          <a:p>
            <a:pPr algn="ctr" defTabSz="449263">
              <a:lnSpc>
                <a:spcPct val="80000"/>
              </a:lnSpc>
              <a:spcBef>
                <a:spcPts val="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Kajasówka</a:t>
            </a:r>
          </a:p>
        </p:txBody>
      </p:sp>
      <p:pic>
        <p:nvPicPr>
          <p:cNvPr id="266244" name="Picture 4"/>
          <p:cNvPicPr>
            <a:picLocks noChangeAspect="1" noChangeArrowheads="1"/>
          </p:cNvPicPr>
          <p:nvPr/>
        </p:nvPicPr>
        <p:blipFill>
          <a:blip r:embed="rId3"/>
          <a:srcRect/>
          <a:stretch>
            <a:fillRect/>
          </a:stretch>
        </p:blipFill>
        <p:spPr bwMode="auto">
          <a:xfrm>
            <a:off x="1357313" y="1000125"/>
            <a:ext cx="623887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2"/>
          <p:cNvSpPr txBox="1">
            <a:spLocks noChangeArrowheads="1"/>
          </p:cNvSpPr>
          <p:nvPr/>
        </p:nvSpPr>
        <p:spPr bwMode="auto">
          <a:xfrm>
            <a:off x="457200" y="274638"/>
            <a:ext cx="8229600" cy="114300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krajobrazowe</a:t>
            </a:r>
          </a:p>
        </p:txBody>
      </p:sp>
      <p:sp>
        <p:nvSpPr>
          <p:cNvPr id="268291" name="Text Box 3"/>
          <p:cNvSpPr txBox="1">
            <a:spLocks noChangeArrowheads="1"/>
          </p:cNvSpPr>
          <p:nvPr/>
        </p:nvSpPr>
        <p:spPr bwMode="auto">
          <a:xfrm>
            <a:off x="428625" y="5929313"/>
            <a:ext cx="8229600" cy="482600"/>
          </a:xfrm>
          <a:prstGeom prst="rect">
            <a:avLst/>
          </a:prstGeom>
          <a:noFill/>
          <a:ln w="9525">
            <a:noFill/>
            <a:round/>
            <a:headEnd/>
            <a:tailEnd/>
          </a:ln>
          <a:effectLst/>
        </p:spPr>
        <p:txBody>
          <a:bodyPr lIns="90000" tIns="46800" rIns="90000" bIns="46800"/>
          <a:lstStyle/>
          <a:p>
            <a:pPr algn="ctr" defTabSz="449263">
              <a:lnSpc>
                <a:spcPct val="80000"/>
              </a:lnSpc>
              <a:spcBef>
                <a:spcPts val="7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Wąwóz Bolechowicki</a:t>
            </a:r>
          </a:p>
        </p:txBody>
      </p:sp>
      <p:pic>
        <p:nvPicPr>
          <p:cNvPr id="268292" name="Picture 4"/>
          <p:cNvPicPr>
            <a:picLocks noChangeAspect="1" noChangeArrowheads="1"/>
          </p:cNvPicPr>
          <p:nvPr/>
        </p:nvPicPr>
        <p:blipFill>
          <a:blip r:embed="rId3"/>
          <a:srcRect/>
          <a:stretch>
            <a:fillRect/>
          </a:stretch>
        </p:blipFill>
        <p:spPr bwMode="auto">
          <a:xfrm>
            <a:off x="1571625" y="1143000"/>
            <a:ext cx="623887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457200" y="274638"/>
            <a:ext cx="8229600" cy="582612"/>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krajobrazowe</a:t>
            </a:r>
          </a:p>
        </p:txBody>
      </p:sp>
      <p:sp>
        <p:nvSpPr>
          <p:cNvPr id="270339" name="Text Box 3"/>
          <p:cNvSpPr txBox="1">
            <a:spLocks noChangeArrowheads="1"/>
          </p:cNvSpPr>
          <p:nvPr/>
        </p:nvSpPr>
        <p:spPr bwMode="auto">
          <a:xfrm>
            <a:off x="428625" y="5786438"/>
            <a:ext cx="8229600" cy="411162"/>
          </a:xfrm>
          <a:prstGeom prst="rect">
            <a:avLst/>
          </a:prstGeom>
          <a:noFill/>
          <a:ln w="9525">
            <a:noFill/>
            <a:round/>
            <a:headEnd/>
            <a:tailEnd/>
          </a:ln>
          <a:effectLst/>
        </p:spPr>
        <p:txBody>
          <a:bodyPr lIns="90000" tIns="46800" rIns="90000" bIns="46800"/>
          <a:lstStyle/>
          <a:p>
            <a:pPr algn="ctr" defTabSz="449263">
              <a:lnSpc>
                <a:spcPct val="80000"/>
              </a:lnSpc>
              <a:spcBef>
                <a:spcPts val="62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b="0">
                <a:latin typeface="Calibri" pitchFamily="34" charset="0"/>
                <a:ea typeface="Lucida Sans Unicode" pitchFamily="34" charset="0"/>
                <a:cs typeface="Lucida Sans Unicode" pitchFamily="34" charset="0"/>
              </a:rPr>
              <a:t>rezerwat przyrody Biała Woda</a:t>
            </a:r>
          </a:p>
        </p:txBody>
      </p:sp>
      <p:pic>
        <p:nvPicPr>
          <p:cNvPr id="270340" name="Picture 4"/>
          <p:cNvPicPr>
            <a:picLocks noChangeAspect="1" noChangeArrowheads="1"/>
          </p:cNvPicPr>
          <p:nvPr/>
        </p:nvPicPr>
        <p:blipFill>
          <a:blip r:embed="rId3"/>
          <a:srcRect/>
          <a:stretch>
            <a:fillRect/>
          </a:stretch>
        </p:blipFill>
        <p:spPr bwMode="auto">
          <a:xfrm>
            <a:off x="1071563" y="928688"/>
            <a:ext cx="701992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457200" y="274638"/>
            <a:ext cx="8229600" cy="582612"/>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krajobrazowe</a:t>
            </a:r>
          </a:p>
        </p:txBody>
      </p:sp>
      <p:sp>
        <p:nvSpPr>
          <p:cNvPr id="272387" name="Text Box 3"/>
          <p:cNvSpPr txBox="1">
            <a:spLocks noChangeArrowheads="1"/>
          </p:cNvSpPr>
          <p:nvPr/>
        </p:nvSpPr>
        <p:spPr bwMode="auto">
          <a:xfrm>
            <a:off x="571500" y="5929313"/>
            <a:ext cx="8229600" cy="411162"/>
          </a:xfrm>
          <a:prstGeom prst="rect">
            <a:avLst/>
          </a:prstGeom>
          <a:noFill/>
          <a:ln w="9525">
            <a:noFill/>
            <a:round/>
            <a:headEnd/>
            <a:tailEnd/>
          </a:ln>
          <a:effectLst/>
        </p:spPr>
        <p:txBody>
          <a:bodyPr lIns="90000" tIns="46800" rIns="90000" bIns="46800"/>
          <a:lstStyle/>
          <a:p>
            <a:pPr algn="ctr" defTabSz="449263">
              <a:lnSpc>
                <a:spcPct val="80000"/>
              </a:lnSpc>
              <a:spcBef>
                <a:spcPts val="625"/>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b="0">
                <a:latin typeface="Calibri" pitchFamily="34" charset="0"/>
                <a:ea typeface="Lucida Sans Unicode" pitchFamily="34" charset="0"/>
                <a:cs typeface="Lucida Sans Unicode" pitchFamily="34" charset="0"/>
              </a:rPr>
              <a:t>rezerwat przyrody Przełom Białki pod Krempachami</a:t>
            </a:r>
          </a:p>
        </p:txBody>
      </p:sp>
      <p:pic>
        <p:nvPicPr>
          <p:cNvPr id="272388" name="Picture 4"/>
          <p:cNvPicPr>
            <a:picLocks noChangeAspect="1" noChangeArrowheads="1"/>
          </p:cNvPicPr>
          <p:nvPr/>
        </p:nvPicPr>
        <p:blipFill>
          <a:blip r:embed="rId3"/>
          <a:srcRect/>
          <a:stretch>
            <a:fillRect/>
          </a:stretch>
        </p:blipFill>
        <p:spPr bwMode="auto">
          <a:xfrm>
            <a:off x="1428750" y="1071563"/>
            <a:ext cx="623887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ext Box 2"/>
          <p:cNvSpPr txBox="1">
            <a:spLocks noChangeArrowheads="1"/>
          </p:cNvSpPr>
          <p:nvPr/>
        </p:nvSpPr>
        <p:spPr bwMode="auto">
          <a:xfrm>
            <a:off x="457200" y="274638"/>
            <a:ext cx="8229600" cy="114300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krajobrazowe</a:t>
            </a:r>
          </a:p>
        </p:txBody>
      </p:sp>
      <p:sp>
        <p:nvSpPr>
          <p:cNvPr id="274435" name="Text Box 3"/>
          <p:cNvSpPr txBox="1">
            <a:spLocks noChangeArrowheads="1"/>
          </p:cNvSpPr>
          <p:nvPr/>
        </p:nvSpPr>
        <p:spPr bwMode="auto">
          <a:xfrm>
            <a:off x="428625" y="6072188"/>
            <a:ext cx="8229600" cy="482600"/>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Lipowiec</a:t>
            </a:r>
          </a:p>
        </p:txBody>
      </p:sp>
      <p:pic>
        <p:nvPicPr>
          <p:cNvPr id="274436" name="Picture 4"/>
          <p:cNvPicPr>
            <a:picLocks noChangeAspect="1" noChangeArrowheads="1"/>
          </p:cNvPicPr>
          <p:nvPr/>
        </p:nvPicPr>
        <p:blipFill>
          <a:blip r:embed="rId3"/>
          <a:srcRect/>
          <a:stretch>
            <a:fillRect/>
          </a:stretch>
        </p:blipFill>
        <p:spPr bwMode="auto">
          <a:xfrm>
            <a:off x="1428750" y="1285875"/>
            <a:ext cx="6238875"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2"/>
          <p:cNvSpPr txBox="1">
            <a:spLocks noChangeArrowheads="1"/>
          </p:cNvSpPr>
          <p:nvPr/>
        </p:nvSpPr>
        <p:spPr bwMode="auto">
          <a:xfrm>
            <a:off x="457200" y="274638"/>
            <a:ext cx="8229600" cy="65405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typu mieszanego</a:t>
            </a:r>
          </a:p>
        </p:txBody>
      </p:sp>
      <p:sp>
        <p:nvSpPr>
          <p:cNvPr id="276483" name="Text Box 3"/>
          <p:cNvSpPr txBox="1">
            <a:spLocks noChangeArrowheads="1"/>
          </p:cNvSpPr>
          <p:nvPr/>
        </p:nvSpPr>
        <p:spPr bwMode="auto">
          <a:xfrm>
            <a:off x="500063" y="5929313"/>
            <a:ext cx="8229600" cy="554037"/>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Pazurek (leśny i przyrody nieożywionej)</a:t>
            </a:r>
            <a:r>
              <a:rPr lang="ar-SA" sz="2400" b="0">
                <a:latin typeface="Calibri" pitchFamily="34" charset="0"/>
                <a:cs typeface="Arial" charset="0"/>
              </a:rPr>
              <a:t>‏</a:t>
            </a:r>
            <a:endParaRPr lang="en-GB" sz="2400" b="0">
              <a:latin typeface="Calibri" pitchFamily="34" charset="0"/>
              <a:ea typeface="Lucida Sans Unicode" pitchFamily="34" charset="0"/>
              <a:cs typeface="Lucida Sans Unicode" pitchFamily="34" charset="0"/>
            </a:endParaRPr>
          </a:p>
        </p:txBody>
      </p:sp>
      <p:pic>
        <p:nvPicPr>
          <p:cNvPr id="276484" name="Picture 4"/>
          <p:cNvPicPr>
            <a:picLocks noChangeAspect="1" noChangeArrowheads="1"/>
          </p:cNvPicPr>
          <p:nvPr/>
        </p:nvPicPr>
        <p:blipFill>
          <a:blip r:embed="rId3"/>
          <a:srcRect/>
          <a:stretch>
            <a:fillRect/>
          </a:stretch>
        </p:blipFill>
        <p:spPr bwMode="auto">
          <a:xfrm>
            <a:off x="1428750" y="1214438"/>
            <a:ext cx="6240463"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2"/>
          <p:cNvSpPr txBox="1">
            <a:spLocks noChangeArrowheads="1"/>
          </p:cNvSpPr>
          <p:nvPr/>
        </p:nvSpPr>
        <p:spPr bwMode="auto">
          <a:xfrm>
            <a:off x="457200" y="274638"/>
            <a:ext cx="8229600" cy="654050"/>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typu mieszanego</a:t>
            </a:r>
          </a:p>
        </p:txBody>
      </p:sp>
      <p:sp>
        <p:nvSpPr>
          <p:cNvPr id="278531" name="Text Box 3"/>
          <p:cNvSpPr txBox="1">
            <a:spLocks noChangeArrowheads="1"/>
          </p:cNvSpPr>
          <p:nvPr/>
        </p:nvSpPr>
        <p:spPr bwMode="auto">
          <a:xfrm>
            <a:off x="500063" y="5786438"/>
            <a:ext cx="8229600" cy="482600"/>
          </a:xfrm>
          <a:prstGeom prst="rect">
            <a:avLst/>
          </a:prstGeom>
          <a:noFill/>
          <a:ln w="9525">
            <a:noFill/>
            <a:round/>
            <a:headEnd/>
            <a:tailEnd/>
          </a:ln>
          <a:effectLst/>
        </p:spPr>
        <p:txBody>
          <a:bodyPr lIns="90000" tIns="46800" rIns="90000" bIns="46800"/>
          <a:lstStyle/>
          <a:p>
            <a:pPr algn="ctr" defTabSz="449263">
              <a:spcBef>
                <a:spcPts val="60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b="0">
                <a:latin typeface="Calibri" pitchFamily="34" charset="0"/>
                <a:ea typeface="Lucida Sans Unicode" pitchFamily="34" charset="0"/>
                <a:cs typeface="Lucida Sans Unicode" pitchFamily="34" charset="0"/>
              </a:rPr>
              <a:t>rezerwat przyrody Bukowica (leśny i krajobrazowy)</a:t>
            </a:r>
            <a:r>
              <a:rPr lang="ar-SA" sz="2400" b="0">
                <a:latin typeface="Calibri" pitchFamily="34" charset="0"/>
                <a:cs typeface="Arial" charset="0"/>
              </a:rPr>
              <a:t>‏</a:t>
            </a:r>
            <a:endParaRPr lang="en-GB" sz="2400" b="0">
              <a:latin typeface="Calibri" pitchFamily="34" charset="0"/>
              <a:ea typeface="Lucida Sans Unicode" pitchFamily="34" charset="0"/>
              <a:cs typeface="Lucida Sans Unicode" pitchFamily="34" charset="0"/>
            </a:endParaRPr>
          </a:p>
        </p:txBody>
      </p:sp>
      <p:pic>
        <p:nvPicPr>
          <p:cNvPr id="278532" name="Picture 4"/>
          <p:cNvPicPr>
            <a:picLocks noChangeAspect="1" noChangeArrowheads="1"/>
          </p:cNvPicPr>
          <p:nvPr/>
        </p:nvPicPr>
        <p:blipFill>
          <a:blip r:embed="rId3"/>
          <a:srcRect/>
          <a:stretch>
            <a:fillRect/>
          </a:stretch>
        </p:blipFill>
        <p:spPr bwMode="auto">
          <a:xfrm>
            <a:off x="1428750" y="928688"/>
            <a:ext cx="6240463" cy="46799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Text Box 2"/>
          <p:cNvSpPr txBox="1">
            <a:spLocks noChangeArrowheads="1"/>
          </p:cNvSpPr>
          <p:nvPr/>
        </p:nvSpPr>
        <p:spPr bwMode="auto">
          <a:xfrm>
            <a:off x="457200" y="274638"/>
            <a:ext cx="8229600" cy="796925"/>
          </a:xfrm>
          <a:prstGeom prst="rect">
            <a:avLst/>
          </a:prstGeom>
          <a:noFill/>
          <a:ln w="9525">
            <a:noFill/>
            <a:round/>
            <a:headEnd/>
            <a:tailEnd/>
          </a:ln>
          <a:effectLst/>
        </p:spPr>
        <p:txBody>
          <a:bodyPr lIns="90000" tIns="46800" rIns="90000" bIns="46800" anchor="ctr"/>
          <a:lstStyle/>
          <a:p>
            <a:pPr algn="ctr" defTabSz="449263">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000" b="0">
                <a:latin typeface="Calibri" pitchFamily="34" charset="0"/>
                <a:ea typeface="Lucida Sans Unicode" pitchFamily="34" charset="0"/>
                <a:cs typeface="Lucida Sans Unicode" pitchFamily="34" charset="0"/>
              </a:rPr>
              <a:t>Rezerwaty typu mieszanego</a:t>
            </a:r>
          </a:p>
        </p:txBody>
      </p:sp>
      <p:sp>
        <p:nvSpPr>
          <p:cNvPr id="280579" name="Text Box 3"/>
          <p:cNvSpPr txBox="1">
            <a:spLocks noChangeArrowheads="1"/>
          </p:cNvSpPr>
          <p:nvPr/>
        </p:nvSpPr>
        <p:spPr bwMode="auto">
          <a:xfrm>
            <a:off x="457200" y="3929063"/>
            <a:ext cx="3186113" cy="2197100"/>
          </a:xfrm>
          <a:prstGeom prst="rect">
            <a:avLst/>
          </a:prstGeom>
          <a:noFill/>
          <a:ln w="9525">
            <a:noFill/>
            <a:round/>
            <a:headEnd/>
            <a:tailEnd/>
          </a:ln>
          <a:effectLst/>
        </p:spPr>
        <p:txBody>
          <a:bodyPr lIns="90000" tIns="46800" rIns="90000" bIns="46800"/>
          <a:lstStyle/>
          <a:p>
            <a:pPr defTabSz="449263">
              <a:spcBef>
                <a:spcPts val="600"/>
              </a:spcBef>
              <a:buClr>
                <a:srgbClr val="000000"/>
              </a:buClr>
              <a:buSzPct val="100000"/>
              <a:buFont typeface="Times New Roman" pitchFamily="18" charset="0"/>
              <a:buNone/>
              <a:tabLst>
                <a:tab pos="0" algn="l"/>
                <a:tab pos="338138" algn="l"/>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 pos="10780713" algn="l"/>
              </a:tabLst>
            </a:pPr>
            <a:r>
              <a:rPr lang="en-GB" sz="2400" b="0">
                <a:latin typeface="Calibri" pitchFamily="34" charset="0"/>
                <a:ea typeface="Lucida Sans Unicode" pitchFamily="34" charset="0"/>
                <a:cs typeface="Lucida Sans Unicode" pitchFamily="34" charset="0"/>
              </a:rPr>
              <a:t>	rezerwat przyrody </a:t>
            </a:r>
          </a:p>
          <a:p>
            <a:pPr defTabSz="449263">
              <a:spcBef>
                <a:spcPts val="600"/>
              </a:spcBef>
              <a:buClr>
                <a:srgbClr val="000000"/>
              </a:buClr>
              <a:buSzPct val="100000"/>
              <a:buFont typeface="Times New Roman" pitchFamily="18" charset="0"/>
              <a:buNone/>
              <a:tabLst>
                <a:tab pos="0" algn="l"/>
                <a:tab pos="338138" algn="l"/>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 pos="10780713" algn="l"/>
              </a:tabLst>
            </a:pPr>
            <a:r>
              <a:rPr lang="en-GB" sz="2400" b="0">
                <a:latin typeface="Calibri" pitchFamily="34" charset="0"/>
                <a:ea typeface="Lucida Sans Unicode" pitchFamily="34" charset="0"/>
                <a:cs typeface="Lucida Sans Unicode" pitchFamily="34" charset="0"/>
              </a:rPr>
              <a:t>	Dolina Racławki </a:t>
            </a:r>
          </a:p>
          <a:p>
            <a:pPr defTabSz="449263">
              <a:spcBef>
                <a:spcPts val="600"/>
              </a:spcBef>
              <a:buClr>
                <a:srgbClr val="000000"/>
              </a:buClr>
              <a:buSzPct val="100000"/>
              <a:buFont typeface="Times New Roman" pitchFamily="18" charset="0"/>
              <a:buNone/>
              <a:tabLst>
                <a:tab pos="0" algn="l"/>
                <a:tab pos="338138" algn="l"/>
                <a:tab pos="904875" algn="l"/>
                <a:tab pos="1819275" algn="l"/>
                <a:tab pos="2733675" algn="l"/>
                <a:tab pos="3648075" algn="l"/>
                <a:tab pos="4562475" algn="l"/>
                <a:tab pos="5476875" algn="l"/>
                <a:tab pos="6391275" algn="l"/>
                <a:tab pos="7305675" algn="l"/>
                <a:tab pos="8220075" algn="l"/>
                <a:tab pos="9134475" algn="l"/>
                <a:tab pos="10048875" algn="l"/>
                <a:tab pos="10326688" algn="l"/>
                <a:tab pos="10775950" algn="l"/>
                <a:tab pos="10779125" algn="l"/>
                <a:tab pos="10780713" algn="l"/>
              </a:tabLst>
            </a:pPr>
            <a:r>
              <a:rPr lang="en-GB" sz="2400" b="0">
                <a:latin typeface="Calibri" pitchFamily="34" charset="0"/>
                <a:ea typeface="Lucida Sans Unicode" pitchFamily="34" charset="0"/>
                <a:cs typeface="Lucida Sans Unicode" pitchFamily="34" charset="0"/>
              </a:rPr>
              <a:t>	(leśny, przyrody nieożywionej </a:t>
            </a:r>
            <a:br>
              <a:rPr lang="en-GB" sz="2400" b="0">
                <a:latin typeface="Calibri" pitchFamily="34" charset="0"/>
                <a:ea typeface="Lucida Sans Unicode" pitchFamily="34" charset="0"/>
                <a:cs typeface="Lucida Sans Unicode" pitchFamily="34" charset="0"/>
              </a:rPr>
            </a:br>
            <a:r>
              <a:rPr lang="en-GB" sz="2400" b="0">
                <a:latin typeface="Calibri" pitchFamily="34" charset="0"/>
                <a:ea typeface="Lucida Sans Unicode" pitchFamily="34" charset="0"/>
                <a:cs typeface="Lucida Sans Unicode" pitchFamily="34" charset="0"/>
              </a:rPr>
              <a:t>i krajobrazowy)</a:t>
            </a:r>
            <a:r>
              <a:rPr lang="ar-SA" sz="2400" b="0">
                <a:latin typeface="Calibri" pitchFamily="34" charset="0"/>
                <a:cs typeface="Arial" charset="0"/>
              </a:rPr>
              <a:t>‏</a:t>
            </a:r>
            <a:endParaRPr lang="en-GB" sz="2400" b="0">
              <a:latin typeface="Calibri" pitchFamily="34" charset="0"/>
              <a:ea typeface="Lucida Sans Unicode" pitchFamily="34" charset="0"/>
              <a:cs typeface="Lucida Sans Unicode" pitchFamily="34" charset="0"/>
            </a:endParaRPr>
          </a:p>
        </p:txBody>
      </p:sp>
      <p:pic>
        <p:nvPicPr>
          <p:cNvPr id="280580" name="Picture 4"/>
          <p:cNvPicPr>
            <a:picLocks noChangeAspect="1" noChangeArrowheads="1"/>
          </p:cNvPicPr>
          <p:nvPr/>
        </p:nvPicPr>
        <p:blipFill>
          <a:blip r:embed="rId3"/>
          <a:srcRect/>
          <a:stretch>
            <a:fillRect/>
          </a:stretch>
        </p:blipFill>
        <p:spPr bwMode="auto">
          <a:xfrm>
            <a:off x="3929063" y="928688"/>
            <a:ext cx="4319587" cy="5759450"/>
          </a:xfrm>
          <a:prstGeom prst="rect">
            <a:avLst/>
          </a:prstGeom>
          <a:noFill/>
          <a:ln w="9525">
            <a:noFill/>
            <a:round/>
            <a:headEnd/>
            <a:tailEnd/>
          </a:ln>
          <a:effectLst/>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58723" name="Text Box 3"/>
          <p:cNvSpPr txBox="1">
            <a:spLocks noChangeArrowheads="1"/>
          </p:cNvSpPr>
          <p:nvPr/>
        </p:nvSpPr>
        <p:spPr bwMode="auto">
          <a:xfrm>
            <a:off x="250825" y="188913"/>
            <a:ext cx="8642350" cy="5737225"/>
          </a:xfrm>
          <a:prstGeom prst="rect">
            <a:avLst/>
          </a:prstGeom>
          <a:noFill/>
          <a:ln w="9525">
            <a:noFill/>
            <a:miter lim="800000"/>
            <a:headEnd/>
            <a:tailEnd/>
          </a:ln>
          <a:effectLst/>
        </p:spPr>
        <p:txBody>
          <a:bodyPr>
            <a:spAutoFit/>
          </a:bodyPr>
          <a:lstStyle/>
          <a:p>
            <a:r>
              <a:rPr lang="pl-PL" sz="2800" u="sng"/>
              <a:t>Parki Krajobrazowe </a:t>
            </a:r>
            <a:r>
              <a:rPr lang="pl-PL"/>
              <a:t> </a:t>
            </a:r>
          </a:p>
          <a:p>
            <a:r>
              <a:rPr lang="pl-PL"/>
              <a:t> </a:t>
            </a:r>
          </a:p>
          <a:p>
            <a:r>
              <a:rPr lang="pl-PL"/>
              <a:t>W brzmieniu </a:t>
            </a:r>
            <a:r>
              <a:rPr lang="pl-PL" i="1"/>
              <a:t>Ustawy o ochronie przyrody</a:t>
            </a:r>
            <a:r>
              <a:rPr lang="pl-PL"/>
              <a:t> z 2004 roku (Dz. U. Nr 92 z 16 kwietnia 2004 r., poz. 880, art. 16 ust. 1):</a:t>
            </a:r>
            <a:br>
              <a:rPr lang="pl-PL"/>
            </a:br>
            <a:r>
              <a:rPr lang="pl-PL" i="1"/>
              <a:t>"Park krajobrazowy obejmuje obszar chroniony ze względu na wartości przyrodnicze, historyczne i kulturowe oraz walory krajobrazowe, w celu zachowania, popularyzacji tych wartości w warunkach zrównoważonego rozwoju.„</a:t>
            </a:r>
          </a:p>
          <a:p>
            <a:endParaRPr lang="pl-PL" i="1"/>
          </a:p>
          <a:p>
            <a:r>
              <a:rPr lang="pl-PL" b="0"/>
              <a:t>Park krajobrazowy tworzony jest w drodze uchwały sejmiku województwa (do końca czerwca 2009 r. było to rozporządzenie wojewody) wojewody po uzgodnieniu z właściwą miejscową radą gminy.</a:t>
            </a:r>
          </a:p>
          <a:p>
            <a:endParaRPr lang="pl-PL" b="0"/>
          </a:p>
          <a:p>
            <a:r>
              <a:rPr lang="pl-PL" b="0"/>
              <a:t>W parku krajobrazowym można kontynuować działalność gospodarczą z pewnymi ograniczeniami, np. nie przewiduje się wznoszenia nowych obiektów budowlanych (z wyjątkiem potrzebnych miejscowej ludności). Park taki ma służyć rekreacji krajoznawczej, to znaczy turystyce niepobytowej, wypoczynkowi, a także edukacji.</a:t>
            </a:r>
          </a:p>
          <a:p>
            <a:endParaRPr lang="pl-PL" b="0"/>
          </a:p>
          <a:p>
            <a:r>
              <a:rPr lang="pl-PL"/>
              <a:t>W Polsce znajduje się 120 parków krajobrazowych</a:t>
            </a:r>
            <a:r>
              <a:rPr lang="pl-PL" b="0"/>
              <a:t> (stan na dzień 31 grudnia 2007) o łącznej powierzchni ok. 2,5 mln ha (8% powierzchni Polski).</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pic>
        <p:nvPicPr>
          <p:cNvPr id="156675" name="Picture 3"/>
          <p:cNvPicPr>
            <a:picLocks noChangeAspect="1" noChangeArrowheads="1"/>
          </p:cNvPicPr>
          <p:nvPr/>
        </p:nvPicPr>
        <p:blipFill>
          <a:blip r:embed="rId2"/>
          <a:srcRect l="20694" t="4333" r="47362" b="49586"/>
          <a:stretch>
            <a:fillRect/>
          </a:stretch>
        </p:blipFill>
        <p:spPr bwMode="auto">
          <a:xfrm>
            <a:off x="468313" y="549275"/>
            <a:ext cx="5111750" cy="4608513"/>
          </a:xfrm>
          <a:prstGeom prst="rect">
            <a:avLst/>
          </a:prstGeom>
          <a:noFill/>
          <a:ln w="9525">
            <a:noFill/>
            <a:miter lim="800000"/>
            <a:headEnd/>
            <a:tailEnd/>
          </a:ln>
          <a:effectLst/>
        </p:spPr>
      </p:pic>
      <p:sp>
        <p:nvSpPr>
          <p:cNvPr id="156676" name="Text Box 4"/>
          <p:cNvSpPr txBox="1">
            <a:spLocks noChangeArrowheads="1"/>
          </p:cNvSpPr>
          <p:nvPr/>
        </p:nvSpPr>
        <p:spPr bwMode="auto">
          <a:xfrm>
            <a:off x="971550" y="5445125"/>
            <a:ext cx="7129463" cy="366713"/>
          </a:xfrm>
          <a:prstGeom prst="rect">
            <a:avLst/>
          </a:prstGeom>
          <a:noFill/>
          <a:ln w="9525">
            <a:noFill/>
            <a:miter lim="800000"/>
            <a:headEnd/>
            <a:tailEnd/>
          </a:ln>
          <a:effectLst/>
        </p:spPr>
        <p:txBody>
          <a:bodyPr>
            <a:spAutoFit/>
          </a:bodyPr>
          <a:lstStyle/>
          <a:p>
            <a:pPr>
              <a:spcBef>
                <a:spcPct val="50000"/>
              </a:spcBef>
            </a:pPr>
            <a:r>
              <a:rPr lang="pl-PL"/>
              <a:t>Parki Krajobrazowe w Polsce</a:t>
            </a:r>
          </a:p>
        </p:txBody>
      </p:sp>
      <p:sp>
        <p:nvSpPr>
          <p:cNvPr id="156677" name="Text Box 5"/>
          <p:cNvSpPr txBox="1">
            <a:spLocks noChangeArrowheads="1"/>
          </p:cNvSpPr>
          <p:nvPr/>
        </p:nvSpPr>
        <p:spPr bwMode="auto">
          <a:xfrm>
            <a:off x="4572000" y="5805488"/>
            <a:ext cx="4248150" cy="641350"/>
          </a:xfrm>
          <a:prstGeom prst="rect">
            <a:avLst/>
          </a:prstGeom>
          <a:noFill/>
          <a:ln w="9525">
            <a:noFill/>
            <a:miter lim="800000"/>
            <a:headEnd/>
            <a:tailEnd/>
          </a:ln>
          <a:effectLst/>
        </p:spPr>
        <p:txBody>
          <a:bodyPr>
            <a:spAutoFit/>
          </a:bodyPr>
          <a:lstStyle/>
          <a:p>
            <a:pPr>
              <a:spcBef>
                <a:spcPct val="50000"/>
              </a:spcBef>
            </a:pPr>
            <a:r>
              <a:rPr lang="pl-PL"/>
              <a:t>http://pl.wikipedia.org/wiki/Parki_krajobrazowe_w_Polsce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Plik:Logo Białowieskiego Parku Narodowego.svg">
            <a:hlinkClick r:id="rId2"/>
          </p:cNvPr>
          <p:cNvPicPr>
            <a:picLocks noChangeAspect="1" noChangeArrowheads="1"/>
          </p:cNvPicPr>
          <p:nvPr/>
        </p:nvPicPr>
        <p:blipFill>
          <a:blip r:embed="rId3"/>
          <a:srcRect/>
          <a:stretch>
            <a:fillRect/>
          </a:stretch>
        </p:blipFill>
        <p:spPr bwMode="auto">
          <a:xfrm>
            <a:off x="5076825" y="476250"/>
            <a:ext cx="3721100" cy="3721100"/>
          </a:xfrm>
          <a:prstGeom prst="rect">
            <a:avLst/>
          </a:prstGeom>
          <a:noFill/>
        </p:spPr>
      </p:pic>
      <p:sp>
        <p:nvSpPr>
          <p:cNvPr id="25604" name="Text Box 4"/>
          <p:cNvSpPr txBox="1">
            <a:spLocks noChangeArrowheads="1"/>
          </p:cNvSpPr>
          <p:nvPr/>
        </p:nvSpPr>
        <p:spPr bwMode="auto">
          <a:xfrm>
            <a:off x="179388" y="115888"/>
            <a:ext cx="4752975" cy="5862637"/>
          </a:xfrm>
          <a:prstGeom prst="rect">
            <a:avLst/>
          </a:prstGeom>
          <a:noFill/>
          <a:ln w="9525">
            <a:noFill/>
            <a:miter lim="800000"/>
            <a:headEnd/>
            <a:tailEnd/>
          </a:ln>
          <a:effectLst/>
        </p:spPr>
        <p:txBody>
          <a:bodyPr>
            <a:spAutoFit/>
          </a:bodyPr>
          <a:lstStyle/>
          <a:p>
            <a:pPr>
              <a:spcBef>
                <a:spcPct val="50000"/>
              </a:spcBef>
            </a:pPr>
            <a:r>
              <a:rPr lang="pl-PL"/>
              <a:t>Białowieski Park Narodowy</a:t>
            </a:r>
            <a:r>
              <a:rPr lang="pl-PL" b="0"/>
              <a:t/>
            </a:r>
            <a:br>
              <a:rPr lang="pl-PL" b="0"/>
            </a:br>
            <a:r>
              <a:rPr lang="pl-PL" b="0"/>
              <a:t>Rezerwat biosfery UNESCO wpisany na listę Światowego Dziedzictwa Ludzkości</a:t>
            </a:r>
            <a:r>
              <a:rPr lang="pl-PL" b="0">
                <a:hlinkClick r:id="rId4"/>
              </a:rPr>
              <a:t> </a:t>
            </a:r>
            <a:r>
              <a:rPr lang="pl-PL" b="0"/>
              <a:t/>
            </a:r>
            <a:br>
              <a:rPr lang="pl-PL" b="0"/>
            </a:br>
            <a:endParaRPr lang="pl-PL" b="0"/>
          </a:p>
          <a:p>
            <a:pPr>
              <a:spcBef>
                <a:spcPct val="50000"/>
              </a:spcBef>
            </a:pPr>
            <a:r>
              <a:rPr lang="pl-PL" b="0"/>
              <a:t>Położenie woj. Podlaskie</a:t>
            </a:r>
          </a:p>
          <a:p>
            <a:pPr>
              <a:spcBef>
                <a:spcPct val="50000"/>
              </a:spcBef>
            </a:pPr>
            <a:r>
              <a:rPr lang="pl-PL" b="0"/>
              <a:t>Data utworzenia17 sierpnia 1932 Powierzchnia105,17 km</a:t>
            </a:r>
            <a:r>
              <a:rPr lang="pl-PL" b="0" baseline="30000"/>
              <a:t>2</a:t>
            </a:r>
            <a:r>
              <a:rPr lang="pl-PL" b="0"/>
              <a:t> </a:t>
            </a:r>
            <a:br>
              <a:rPr lang="pl-PL" b="0"/>
            </a:br>
            <a:r>
              <a:rPr lang="pl-PL" b="0"/>
              <a:t>- leśna 95,94 km²</a:t>
            </a:r>
            <a:br>
              <a:rPr lang="pl-PL" b="0"/>
            </a:br>
            <a:r>
              <a:rPr lang="pl-PL" b="0"/>
              <a:t>- uprawna 0,74 km²</a:t>
            </a:r>
            <a:br>
              <a:rPr lang="pl-PL" b="0"/>
            </a:br>
            <a:r>
              <a:rPr lang="pl-PL" b="0"/>
              <a:t>- wodna 0,09 km²</a:t>
            </a:r>
            <a:br>
              <a:rPr lang="pl-PL" b="0"/>
            </a:br>
            <a:r>
              <a:rPr lang="pl-PL" b="0"/>
              <a:t>Pow. ochrony</a:t>
            </a:r>
            <a:br>
              <a:rPr lang="pl-PL" b="0"/>
            </a:br>
            <a:r>
              <a:rPr lang="pl-PL" b="0"/>
              <a:t>- ścisłej 57,25 km²</a:t>
            </a:r>
            <a:br>
              <a:rPr lang="pl-PL" b="0"/>
            </a:br>
            <a:r>
              <a:rPr lang="pl-PL" b="0"/>
              <a:t>- częściowej 44,38 km²</a:t>
            </a:r>
            <a:br>
              <a:rPr lang="pl-PL" b="0"/>
            </a:br>
            <a:r>
              <a:rPr lang="pl-PL" b="0"/>
              <a:t>- krajobrazu 3,53 km²</a:t>
            </a:r>
            <a:br>
              <a:rPr lang="pl-PL" b="0"/>
            </a:br>
            <a:r>
              <a:rPr lang="pl-PL" b="0"/>
              <a:t/>
            </a:r>
            <a:br>
              <a:rPr lang="pl-PL" b="0"/>
            </a:br>
            <a:r>
              <a:rPr lang="pl-PL" b="0"/>
              <a:t>Powierzchnia otuliny 32,24 km²</a:t>
            </a:r>
            <a:br>
              <a:rPr lang="pl-PL" b="0"/>
            </a:br>
            <a:endParaRPr lang="pl-PL" b="0"/>
          </a:p>
          <a:p>
            <a:pPr>
              <a:spcBef>
                <a:spcPct val="50000"/>
              </a:spcBef>
            </a:pPr>
            <a:r>
              <a:rPr lang="pl-PL" b="0"/>
              <a:t>Długość szlaków turystycznych34,5 km</a:t>
            </a:r>
          </a:p>
          <a:p>
            <a:pPr>
              <a:spcBef>
                <a:spcPct val="50000"/>
              </a:spcBef>
            </a:pPr>
            <a:r>
              <a:rPr lang="pl-PL" b="0"/>
              <a:t>Odwiedzających rocznie140 tys.</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59747" name="Text Box 3"/>
          <p:cNvSpPr txBox="1">
            <a:spLocks noChangeArrowheads="1"/>
          </p:cNvSpPr>
          <p:nvPr/>
        </p:nvSpPr>
        <p:spPr bwMode="auto">
          <a:xfrm>
            <a:off x="179388" y="115888"/>
            <a:ext cx="8785225" cy="6192837"/>
          </a:xfrm>
          <a:prstGeom prst="rect">
            <a:avLst/>
          </a:prstGeom>
          <a:noFill/>
          <a:ln w="9525">
            <a:noFill/>
            <a:miter lim="800000"/>
            <a:headEnd/>
            <a:tailEnd/>
          </a:ln>
          <a:effectLst/>
        </p:spPr>
        <p:txBody>
          <a:bodyPr>
            <a:spAutoFit/>
          </a:bodyPr>
          <a:lstStyle/>
          <a:p>
            <a:pPr marL="342900" indent="-342900"/>
            <a:r>
              <a:rPr lang="pl-PL" sz="2800"/>
              <a:t>Parki krajobrazowe </a:t>
            </a:r>
          </a:p>
          <a:p>
            <a:pPr marL="342900" indent="-342900"/>
            <a:r>
              <a:rPr lang="pl-PL" sz="2800"/>
              <a:t>województwo małopolskie</a:t>
            </a:r>
          </a:p>
          <a:p>
            <a:pPr marL="342900" indent="-342900"/>
            <a:endParaRPr lang="pl-PL" sz="2800"/>
          </a:p>
          <a:p>
            <a:pPr marL="342900" indent="-342900"/>
            <a:r>
              <a:rPr lang="pl-PL" b="0"/>
              <a:t>Bielańsko-Tyniecki Park Krajobrazowy (data utworzenia: 1981; powierzchnia: 6502 </a:t>
            </a:r>
          </a:p>
          <a:p>
            <a:pPr marL="342900" indent="-342900"/>
            <a:endParaRPr lang="pl-PL" sz="1000" b="0"/>
          </a:p>
          <a:p>
            <a:pPr marL="342900" indent="-342900"/>
            <a:r>
              <a:rPr lang="pl-PL" b="0"/>
              <a:t>Ciężkowicko-Rożnowski Park Krajobrazowy (data utworzenia: 1995; powierzchnia: 21 130 ha) </a:t>
            </a:r>
          </a:p>
          <a:p>
            <a:pPr marL="342900" indent="-342900"/>
            <a:endParaRPr lang="pl-PL" sz="1000" b="0"/>
          </a:p>
          <a:p>
            <a:pPr marL="342900" indent="-342900"/>
            <a:r>
              <a:rPr lang="pl-PL" b="0"/>
              <a:t>Dłubniański Park Krajobrazowy (data utworzenia: 1981; powierzchnia: 9924 ha) </a:t>
            </a:r>
          </a:p>
          <a:p>
            <a:pPr marL="342900" indent="-342900"/>
            <a:endParaRPr lang="pl-PL" sz="1000" b="0"/>
          </a:p>
          <a:p>
            <a:pPr marL="342900" indent="-342900"/>
            <a:r>
              <a:rPr lang="pl-PL" b="0"/>
              <a:t>Park Krajobrazowy Dolinki Krakowskie (data utworzenia: 1980; powierzchnia: 19 737  </a:t>
            </a:r>
          </a:p>
          <a:p>
            <a:pPr marL="342900" indent="-342900"/>
            <a:endParaRPr lang="pl-PL" sz="1000" b="0"/>
          </a:p>
          <a:p>
            <a:pPr marL="342900" indent="-342900"/>
            <a:r>
              <a:rPr lang="pl-PL" b="0"/>
              <a:t>Park Krajobrazowy Pasma Brzanki (data utworzenia: 1995; powierzchnia: 18 867 ha) </a:t>
            </a:r>
          </a:p>
          <a:p>
            <a:pPr marL="342900" indent="-342900"/>
            <a:endParaRPr lang="pl-PL" sz="1000" b="0"/>
          </a:p>
          <a:p>
            <a:pPr marL="342900" indent="-342900"/>
            <a:r>
              <a:rPr lang="pl-PL" b="0"/>
              <a:t>Popradzki Park Krajobrazowy (data utworzenia: 1987; powierzchnia: 54 393 ha) </a:t>
            </a:r>
          </a:p>
          <a:p>
            <a:pPr marL="342900" indent="-342900"/>
            <a:endParaRPr lang="pl-PL" sz="1000" b="0"/>
          </a:p>
          <a:p>
            <a:pPr marL="342900" indent="-342900"/>
            <a:r>
              <a:rPr lang="pl-PL" b="0"/>
              <a:t>Rudniański Park Krajobrazowy (data utworzenia: 1981; powierzchnia: 5560 ha) </a:t>
            </a:r>
          </a:p>
          <a:p>
            <a:pPr marL="342900" indent="-342900"/>
            <a:endParaRPr lang="pl-PL" sz="1000" b="0"/>
          </a:p>
          <a:p>
            <a:pPr marL="342900" indent="-342900"/>
            <a:r>
              <a:rPr lang="pl-PL" b="0"/>
              <a:t>Tenczyński Park Krajobrazowy (data utworzenia: 1980; powierzchnia: 12 582 ha) </a:t>
            </a:r>
          </a:p>
          <a:p>
            <a:pPr marL="342900" indent="-342900"/>
            <a:endParaRPr lang="pl-PL" sz="1000" b="0"/>
          </a:p>
          <a:p>
            <a:pPr marL="342900" indent="-342900"/>
            <a:r>
              <a:rPr lang="pl-PL" b="0"/>
              <a:t>Wiśnicko-Lipnicki Park Krajobrazowy (data utworzenia: 1997; powierzchnia: 14 311</a:t>
            </a:r>
          </a:p>
          <a:p>
            <a:pPr marL="342900" indent="-342900"/>
            <a:endParaRPr lang="pl-PL" sz="1000" b="0"/>
          </a:p>
          <a:p>
            <a:pPr marL="342900" indent="-342900"/>
            <a:r>
              <a:rPr lang="pl-PL" b="0"/>
              <a:t>Park Krajobrazowy Orlich Gniazd (data utworzenia: 1980; powierzchnia: 59 731 ha) </a:t>
            </a:r>
          </a:p>
          <a:p>
            <a:pPr marL="342900" indent="-342900"/>
            <a:endParaRPr lang="pl-PL" sz="1000" b="0"/>
          </a:p>
          <a:p>
            <a:pPr marL="342900" indent="-342900"/>
            <a:r>
              <a:rPr lang="pl-PL" b="0"/>
              <a:t>Park Krajobrazowy Beskidu Małego (data utworzenia: </a:t>
            </a:r>
            <a:r>
              <a:rPr lang="pl-PL" b="0">
                <a:hlinkClick r:id="rId2"/>
              </a:rPr>
              <a:t>1998</a:t>
            </a:r>
            <a:r>
              <a:rPr lang="pl-PL" b="0"/>
              <a:t> powierzchnia: 25 770</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pic>
        <p:nvPicPr>
          <p:cNvPr id="162820" name="Picture 4" descr="Plik:Skamieniałe Miasto a11.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pic>
        <p:nvPicPr>
          <p:cNvPr id="163844" name="Picture 4" descr="Plik:Skamieniałe Miasto a12.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60771" name="Text Box 3"/>
          <p:cNvSpPr txBox="1">
            <a:spLocks noChangeArrowheads="1"/>
          </p:cNvSpPr>
          <p:nvPr/>
        </p:nvSpPr>
        <p:spPr bwMode="auto">
          <a:xfrm>
            <a:off x="179388" y="260350"/>
            <a:ext cx="8713787" cy="4486275"/>
          </a:xfrm>
          <a:prstGeom prst="rect">
            <a:avLst/>
          </a:prstGeom>
          <a:noFill/>
          <a:ln w="9525">
            <a:noFill/>
            <a:miter lim="800000"/>
            <a:headEnd/>
            <a:tailEnd/>
          </a:ln>
          <a:effectLst/>
        </p:spPr>
        <p:txBody>
          <a:bodyPr>
            <a:spAutoFit/>
          </a:bodyPr>
          <a:lstStyle/>
          <a:p>
            <a:r>
              <a:rPr lang="pl-PL"/>
              <a:t>Obszar chronionego krajobrazu </a:t>
            </a:r>
          </a:p>
          <a:p>
            <a:r>
              <a:rPr lang="pl-PL" b="0"/>
              <a:t>– forma ochrony przyrody. Obszary takie zajmują różnej wielkości tereny, zwykle rozległe, obejmujące pełne jednostki środowiska naturalnego takie jak doliny rzeczne, kompleksy leśne, ciągi wzgórz, pola wydmowe, torfowiska.</a:t>
            </a:r>
          </a:p>
          <a:p>
            <a:r>
              <a:rPr lang="pl-PL" b="0">
                <a:hlinkClick r:id="rId2"/>
              </a:rPr>
              <a:t> </a:t>
            </a:r>
            <a:r>
              <a:rPr lang="pl-PL" b="0"/>
              <a:t> </a:t>
            </a:r>
          </a:p>
          <a:p>
            <a:r>
              <a:rPr lang="pl-PL" b="0">
                <a:hlinkClick r:id="rId2" tooltip="Powiększ"/>
              </a:rPr>
              <a:t> </a:t>
            </a:r>
            <a:endParaRPr lang="pl-PL" b="0"/>
          </a:p>
          <a:p>
            <a:r>
              <a:rPr lang="pl-PL" b="0"/>
              <a:t>Obszar chronionego krajobrazu - </a:t>
            </a:r>
            <a:r>
              <a:rPr lang="pl-PL" b="0" i="1"/>
              <a:t>Bolimowsko-Radziejowicki z doliną Rawki</a:t>
            </a:r>
            <a:endParaRPr lang="pl-PL" b="0"/>
          </a:p>
          <a:p>
            <a:r>
              <a:rPr lang="pl-PL" b="0"/>
              <a:t>W Polsce podstawą prawną dla ich wyznaczania jest </a:t>
            </a:r>
            <a:r>
              <a:rPr lang="pl-PL" b="0" i="1"/>
              <a:t>Ustawa o ochronie przyrody</a:t>
            </a:r>
            <a:r>
              <a:rPr lang="pl-PL" b="0"/>
              <a:t> z dnia 16 kwietnia 2004 roku. Obszary chronionego krajobrazu są bardzo słabą formą ochrony przyrody, o niewielkich rygorach ochronności. W Polsce istnieje 450 obszarów chronionego krajobrazu, które zajmują 23,5% powierzchni kraju.</a:t>
            </a:r>
          </a:p>
          <a:p>
            <a:endParaRPr lang="pl-PL" b="0"/>
          </a:p>
          <a:p>
            <a:r>
              <a:rPr lang="pl-PL" b="0"/>
              <a:t>Obszary chronionego krajobrazu są przeznaczone głównie na rekreację, a działalność gospodarcza podlega tylko niewielkim ograniczeniom (zakaz wznoszenia obiektów szkodliwych dla środowiska i niszczenia środowiska naturalnego).</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pic>
        <p:nvPicPr>
          <p:cNvPr id="161796" name="Picture 4" descr="Miedzyborow_dunes02"/>
          <p:cNvPicPr>
            <a:picLocks noChangeAspect="1" noChangeArrowheads="1"/>
          </p:cNvPicPr>
          <p:nvPr/>
        </p:nvPicPr>
        <p:blipFill>
          <a:blip r:embed="rId2"/>
          <a:srcRect/>
          <a:stretch>
            <a:fillRect/>
          </a:stretch>
        </p:blipFill>
        <p:spPr bwMode="auto">
          <a:xfrm>
            <a:off x="762000" y="433388"/>
            <a:ext cx="7620000" cy="5991225"/>
          </a:xfrm>
          <a:prstGeom prst="rect">
            <a:avLst/>
          </a:prstGeom>
          <a:noFill/>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64867" name="Text Box 3"/>
          <p:cNvSpPr txBox="1">
            <a:spLocks noChangeArrowheads="1"/>
          </p:cNvSpPr>
          <p:nvPr/>
        </p:nvSpPr>
        <p:spPr bwMode="auto">
          <a:xfrm>
            <a:off x="323850" y="260350"/>
            <a:ext cx="8424863" cy="2840038"/>
          </a:xfrm>
          <a:prstGeom prst="rect">
            <a:avLst/>
          </a:prstGeom>
          <a:noFill/>
          <a:ln w="9525">
            <a:noFill/>
            <a:miter lim="800000"/>
            <a:headEnd/>
            <a:tailEnd/>
          </a:ln>
          <a:effectLst/>
        </p:spPr>
        <p:txBody>
          <a:bodyPr>
            <a:spAutoFit/>
          </a:bodyPr>
          <a:lstStyle/>
          <a:p>
            <a:r>
              <a:rPr lang="pl-PL"/>
              <a:t>Obszar Natura 2000 </a:t>
            </a:r>
          </a:p>
          <a:p>
            <a:endParaRPr lang="pl-PL"/>
          </a:p>
          <a:p>
            <a:r>
              <a:rPr lang="pl-PL" b="0"/>
              <a:t>Pojęcie to odnosi się do 3 typów obszarów programu Natura 2000:</a:t>
            </a:r>
          </a:p>
          <a:p>
            <a:endParaRPr lang="pl-PL" b="0"/>
          </a:p>
          <a:p>
            <a:r>
              <a:rPr lang="pl-PL" b="0"/>
              <a:t>specjalny obszar ochrony siedlisk </a:t>
            </a:r>
          </a:p>
          <a:p>
            <a:r>
              <a:rPr lang="pl-PL" b="0"/>
              <a:t>obszar specjalnej ochrony ptaków </a:t>
            </a:r>
          </a:p>
          <a:p>
            <a:r>
              <a:rPr lang="pl-PL" b="0"/>
              <a:t>obszar mający znaczenie dla Wspólnoty</a:t>
            </a:r>
          </a:p>
          <a:p>
            <a:pPr>
              <a:spcBef>
                <a:spcPct val="50000"/>
              </a:spcBef>
            </a:pPr>
            <a:endParaRPr lang="pl-PL" b="0"/>
          </a:p>
          <a:p>
            <a:pPr>
              <a:spcBef>
                <a:spcPct val="50000"/>
              </a:spcBef>
            </a:pPr>
            <a:endParaRPr lang="pl-PL" b="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65891" name="Text Box 3"/>
          <p:cNvSpPr txBox="1">
            <a:spLocks noChangeArrowheads="1"/>
          </p:cNvSpPr>
          <p:nvPr/>
        </p:nvSpPr>
        <p:spPr bwMode="auto">
          <a:xfrm>
            <a:off x="323850" y="404813"/>
            <a:ext cx="8351838" cy="5584825"/>
          </a:xfrm>
          <a:prstGeom prst="rect">
            <a:avLst/>
          </a:prstGeom>
          <a:noFill/>
          <a:ln w="9525">
            <a:noFill/>
            <a:miter lim="800000"/>
            <a:headEnd/>
            <a:tailEnd/>
          </a:ln>
          <a:effectLst/>
        </p:spPr>
        <p:txBody>
          <a:bodyPr>
            <a:spAutoFit/>
          </a:bodyPr>
          <a:lstStyle/>
          <a:p>
            <a:r>
              <a:rPr lang="pl-PL"/>
              <a:t>Specjalny obszar ochrony siedlisk</a:t>
            </a:r>
            <a:r>
              <a:rPr lang="pl-PL" b="0"/>
              <a:t> </a:t>
            </a:r>
          </a:p>
          <a:p>
            <a:r>
              <a:rPr lang="pl-PL" b="0"/>
              <a:t>– obszar utworzony w celu ochrony siedlisk przyrodniczych lub gatunków będących przedmiotem zainteresowania Unii Europejskiej. Obszar ten w swoim regionie biogeograficznym w znaczący sposób przyczynia się do zachowania lub odtworzenia stanu właściwej ochrony siedliska przyrodniczego lub gatunku będącego przedmiotem zainteresowania Wspólnoty, a także może znacząco przyczynić się do spójności sieci obszarów Natura 2000 i zachowania różnorodności biologicznej w obrębie danego regionu biogeograficznego.</a:t>
            </a:r>
          </a:p>
          <a:p>
            <a:endParaRPr lang="pl-PL" b="0"/>
          </a:p>
          <a:p>
            <a:r>
              <a:rPr lang="pl-PL" b="0"/>
              <a:t>Jest to obszar sieci Natura 2000 wyznaczany przez państwa członkowskie Unii Europejskiej i notyfikowane Komisji Europejskiej. Głównym powodem utworzenia takich obszarów była Dyrektywa Siedliskowa.</a:t>
            </a:r>
          </a:p>
          <a:p>
            <a:r>
              <a:rPr lang="pl-PL" b="0"/>
              <a:t>Obszary są proponowane przez państwa członkowskie Komisji Europejskiej, a następnie (po analizie merytorycznej) zatwierdzane przez Komisję i wyznaczane rozporządzeniem Ministra Środowiska. W okresie między zatwierdzeniem przez Komisję Europejską a wyznaczeniem aktem prawa krajowego obszar nosi tymczasową nazwę obszar mający znaczenie dla Wspólnoty.</a:t>
            </a:r>
          </a:p>
          <a:p>
            <a:endParaRPr lang="pl-PL" b="0"/>
          </a:p>
          <a:p>
            <a:r>
              <a:rPr lang="pl-PL" b="0"/>
              <a:t>Specjalne obszary ochrony siedlisk, obszary specjalnej ochrony ptaków, oraz obszary mające znaczenie dla Wspólnoty tworzą razem sieć Natura 2000.</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66915" name="Text Box 3"/>
          <p:cNvSpPr txBox="1">
            <a:spLocks noChangeArrowheads="1"/>
          </p:cNvSpPr>
          <p:nvPr/>
        </p:nvSpPr>
        <p:spPr bwMode="auto">
          <a:xfrm>
            <a:off x="179388" y="188913"/>
            <a:ext cx="8713787" cy="5173662"/>
          </a:xfrm>
          <a:prstGeom prst="rect">
            <a:avLst/>
          </a:prstGeom>
          <a:noFill/>
          <a:ln w="9525">
            <a:noFill/>
            <a:miter lim="800000"/>
            <a:headEnd/>
            <a:tailEnd/>
          </a:ln>
          <a:effectLst/>
        </p:spPr>
        <p:txBody>
          <a:bodyPr>
            <a:spAutoFit/>
          </a:bodyPr>
          <a:lstStyle/>
          <a:p>
            <a:r>
              <a:rPr lang="pl-PL"/>
              <a:t>Obszar specjalnej ochrony ptaków (ang. </a:t>
            </a:r>
            <a:r>
              <a:rPr lang="pl-PL" i="1"/>
              <a:t>SPA - Special Protection Area</a:t>
            </a:r>
            <a:r>
              <a:rPr lang="pl-PL"/>
              <a:t>) – </a:t>
            </a:r>
          </a:p>
          <a:p>
            <a:endParaRPr lang="pl-PL"/>
          </a:p>
          <a:p>
            <a:r>
              <a:rPr lang="pl-PL" b="0"/>
              <a:t>obszar wyznaczony do ochrony populacji dziko występujących ptaków jednego lub wielu gatunków, w którego granicach ptaki mają korzystne warunki bytowania w ciągu całego życia, w dowolnym jego okresie albo stadium rozwoju. Jest to obszar sieci Natura 2000 są wyznaczany przez państwa członkowskie Unii Europejskiej i notyfikowane Komisji Europejskiej. Głównym powodem utworzenia takich obszarów była Dyrektywa Ptasia.</a:t>
            </a:r>
          </a:p>
          <a:p>
            <a:endParaRPr lang="pl-PL" b="0"/>
          </a:p>
          <a:p>
            <a:r>
              <a:rPr lang="pl-PL" b="0"/>
              <a:t>Obszary specjalnej ochrony ptaków, specjalne obszary ochrony siedlisk oraz obszary mające znaczenie dla Wspólnoty tworzą razem sieć Natura 2000.</a:t>
            </a:r>
          </a:p>
          <a:p>
            <a:endParaRPr lang="pl-PL" b="0"/>
          </a:p>
          <a:p>
            <a:r>
              <a:rPr lang="pl-PL" b="0"/>
              <a:t>Obszary specjalnej ochrony ptaków w poszczególnych krajach:</a:t>
            </a:r>
          </a:p>
          <a:p>
            <a:r>
              <a:rPr lang="pl-PL" b="0"/>
              <a:t>	Polska – 72 obszary </a:t>
            </a:r>
          </a:p>
          <a:p>
            <a:r>
              <a:rPr lang="pl-PL" b="0"/>
              <a:t>	Niemcy – 738 obszarów </a:t>
            </a:r>
          </a:p>
          <a:p>
            <a:r>
              <a:rPr lang="pl-PL" b="0"/>
              <a:t>	Hiszpania – 567 obszarów </a:t>
            </a:r>
          </a:p>
          <a:p>
            <a:r>
              <a:rPr lang="pl-PL" b="0"/>
              <a:t>	Wielka Brytania – 252 obszary</a:t>
            </a:r>
          </a:p>
          <a:p>
            <a:pPr>
              <a:spcBef>
                <a:spcPct val="50000"/>
              </a:spcBef>
            </a:pPr>
            <a:endParaRPr lang="pl-PL" b="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67939" name="Text Box 3"/>
          <p:cNvSpPr txBox="1">
            <a:spLocks noChangeArrowheads="1"/>
          </p:cNvSpPr>
          <p:nvPr/>
        </p:nvSpPr>
        <p:spPr bwMode="auto">
          <a:xfrm>
            <a:off x="250825" y="260350"/>
            <a:ext cx="8569325" cy="3662363"/>
          </a:xfrm>
          <a:prstGeom prst="rect">
            <a:avLst/>
          </a:prstGeom>
          <a:noFill/>
          <a:ln w="9525">
            <a:noFill/>
            <a:miter lim="800000"/>
            <a:headEnd/>
            <a:tailEnd/>
          </a:ln>
          <a:effectLst/>
        </p:spPr>
        <p:txBody>
          <a:bodyPr>
            <a:spAutoFit/>
          </a:bodyPr>
          <a:lstStyle/>
          <a:p>
            <a:r>
              <a:rPr lang="pl-PL"/>
              <a:t>Obszar mający znaczenie dla Wspólnoty</a:t>
            </a:r>
            <a:r>
              <a:rPr lang="pl-PL" b="0"/>
              <a:t> (ang. </a:t>
            </a:r>
            <a:r>
              <a:rPr lang="pl-PL" b="0" i="1"/>
              <a:t>SCI - Site of Community Importance</a:t>
            </a:r>
            <a:r>
              <a:rPr lang="pl-PL" b="0"/>
              <a:t>) </a:t>
            </a:r>
          </a:p>
          <a:p>
            <a:endParaRPr lang="pl-PL" b="0"/>
          </a:p>
          <a:p>
            <a:r>
              <a:rPr lang="pl-PL" b="0"/>
              <a:t>– obszar chroniony sieci Natura 2000, projektowany specjalny obszar ochrony siedlisk, zatwierdzony przez Komisję Europejską w drodze decyzji, jednak wobec którego nie został jeszcze wyznaczony akt prawa krajowego.</a:t>
            </a:r>
          </a:p>
          <a:p>
            <a:r>
              <a:rPr lang="pl-PL" b="0"/>
              <a:t>Obszary są proponowane przez państwa członkowskie Komisji Europejskiej, a następnie (po analizie merytorycznej) zatwierdzane przez Komisję. W stosunku do obszaru obowiązują pełne przepisy dla obszarów Natura 2000.</a:t>
            </a:r>
          </a:p>
          <a:p>
            <a:r>
              <a:rPr lang="pl-PL" b="0"/>
              <a:t>W przypadku gatunków zwierząt występujących na dużych obszarach obszarem mającym znaczenie dla Wspólnoty jest obszar w obrębie naturalnego zasięgu takich gatunków, charakteryzujący się fizycznymi lub biologicznymi czynnikami istotnymi dla ich życia lub rozmnażania.</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2"/>
          <p:cNvSpPr txBox="1">
            <a:spLocks noChangeArrowheads="1"/>
          </p:cNvSpPr>
          <p:nvPr/>
        </p:nvSpPr>
        <p:spPr bwMode="auto">
          <a:xfrm>
            <a:off x="468313" y="620713"/>
            <a:ext cx="8064500" cy="366712"/>
          </a:xfrm>
          <a:prstGeom prst="rect">
            <a:avLst/>
          </a:prstGeom>
          <a:noFill/>
          <a:ln w="9525">
            <a:noFill/>
            <a:miter lim="800000"/>
            <a:headEnd/>
            <a:tailEnd/>
          </a:ln>
          <a:effectLst/>
        </p:spPr>
        <p:txBody>
          <a:bodyPr>
            <a:spAutoFit/>
          </a:bodyPr>
          <a:lstStyle/>
          <a:p>
            <a:pPr>
              <a:spcBef>
                <a:spcPct val="50000"/>
              </a:spcBef>
            </a:pPr>
            <a:endParaRPr lang="pl-PL"/>
          </a:p>
        </p:txBody>
      </p:sp>
      <p:sp>
        <p:nvSpPr>
          <p:cNvPr id="168963" name="Text Box 3"/>
          <p:cNvSpPr txBox="1">
            <a:spLocks noChangeArrowheads="1"/>
          </p:cNvSpPr>
          <p:nvPr/>
        </p:nvSpPr>
        <p:spPr bwMode="auto">
          <a:xfrm>
            <a:off x="250825" y="404813"/>
            <a:ext cx="8424863" cy="4486275"/>
          </a:xfrm>
          <a:prstGeom prst="rect">
            <a:avLst/>
          </a:prstGeom>
          <a:noFill/>
          <a:ln w="9525">
            <a:noFill/>
            <a:miter lim="800000"/>
            <a:headEnd/>
            <a:tailEnd/>
          </a:ln>
          <a:effectLst/>
        </p:spPr>
        <p:txBody>
          <a:bodyPr>
            <a:spAutoFit/>
          </a:bodyPr>
          <a:lstStyle/>
          <a:p>
            <a:r>
              <a:rPr lang="pl-PL"/>
              <a:t>Lista obszarów programu Natura 2000 w Polsce</a:t>
            </a:r>
          </a:p>
          <a:p>
            <a:endParaRPr lang="pl-PL"/>
          </a:p>
          <a:p>
            <a:r>
              <a:rPr lang="pl-PL" b="0"/>
              <a:t>W Polsce stycznia 2011 r. wyznaczono 141 obszarów specjalnej ochrony ptaków. </a:t>
            </a:r>
          </a:p>
          <a:p>
            <a:endParaRPr lang="pl-PL" b="0"/>
          </a:p>
          <a:p>
            <a:r>
              <a:rPr lang="pl-PL" b="0"/>
              <a:t>Wyznaczone są ponadto 823 obszary obszary mające znaczenie dla Wspólnoty, które w przyszłości będą specjalnymi obszarami ochrony siedlisk.</a:t>
            </a:r>
          </a:p>
          <a:p>
            <a:endParaRPr lang="pl-PL" b="0"/>
          </a:p>
          <a:p>
            <a:endParaRPr lang="pl-PL" b="0"/>
          </a:p>
          <a:p>
            <a:endParaRPr lang="pl-PL" b="0"/>
          </a:p>
          <a:p>
            <a:endParaRPr lang="pl-PL" b="0"/>
          </a:p>
          <a:p>
            <a:endParaRPr lang="pl-PL" b="0"/>
          </a:p>
          <a:p>
            <a:endParaRPr lang="pl-PL" b="0"/>
          </a:p>
          <a:p>
            <a:r>
              <a:rPr lang="pl-PL" b="0"/>
              <a:t>http://pl.wikipedia.org/wiki/Obszary_Natura_2000_w_Polsce</a:t>
            </a:r>
          </a:p>
          <a:p>
            <a:endParaRPr lang="pl-PL" b="0"/>
          </a:p>
          <a:p>
            <a:endParaRPr lang="pl-PL" b="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50825" y="260350"/>
            <a:ext cx="8497888" cy="5310188"/>
          </a:xfrm>
          <a:prstGeom prst="rect">
            <a:avLst/>
          </a:prstGeom>
          <a:noFill/>
          <a:ln w="9525">
            <a:noFill/>
            <a:miter lim="800000"/>
            <a:headEnd/>
            <a:tailEnd/>
          </a:ln>
          <a:effectLst/>
        </p:spPr>
        <p:txBody>
          <a:bodyPr>
            <a:spAutoFit/>
          </a:bodyPr>
          <a:lstStyle/>
          <a:p>
            <a:r>
              <a:rPr lang="pl-PL"/>
              <a:t>Białowieski Park Narodowy</a:t>
            </a:r>
            <a:r>
              <a:rPr lang="pl-PL" b="0"/>
              <a:t> - park narodowy położony w północno-wschodniej części Polski, w województwie podlaskim, utworzony 17 sierpnia 1932 roku jako </a:t>
            </a:r>
            <a:r>
              <a:rPr lang="pl-PL"/>
              <a:t>Park Narodowy w Białowieży</a:t>
            </a:r>
            <a:r>
              <a:rPr lang="pl-PL" b="0"/>
              <a:t>, restytuowany w obecnej formie z mocy rozporządzenia Rady Ministrów z dnia 21 listopada 1947 roku. Pierwszy park narodowy w Polsce i jeden z pierwszych parków narodowych w Europie. Znany z ochrony najlepiej zachowanego fragmentu Puszczy Białowieskiej, ostatniego w Europie fragmentu lasu pierwotnego oraz liczącej kilkaset sztuk, największej na świecie wolnościowej populacji żubra.</a:t>
            </a:r>
          </a:p>
          <a:p>
            <a:r>
              <a:rPr lang="pl-PL" b="0"/>
              <a:t>Siedzibą dyrekcji parku jest Białowieża. Obecnie w skład parku wchodzą trzy jednostki administracyjne: Obręb Ochronny Orłówka, Obręb Ochronny Hwoźna i Ośrodek Hodowli Żubrów (z trzema rezerwatami hodowlanymi i Rezerwatem Pokazowym Żubrów).</a:t>
            </a:r>
          </a:p>
          <a:p>
            <a:r>
              <a:rPr lang="pl-PL" b="0"/>
              <a:t>Obszar Ochrony Ścisłej Białowieskiego Parku Narodowego w 1979 z racji dużego znaczenia dla kultury i dziedzictwa ludzkości, wpisano na prestiżową Listę Światowego Dziedzictwa Kulturowego UNESCO. W 1992 r. UNESCO rozszerzyło status obiektu dziedzictwa światowego na przylegający doń od wschodu fragment białoruskiego parku narodowego "Bieławieżskaja Puszcza", podlegający ochronie ścisłej (4500 ha). W ten sposób powstał w Puszczy Białowieskiej jeden z siedmiu na świecie i trzech w Europie transgraniczny obiekt dziedzictwa światowego.</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4" name="Picture 4"/>
          <p:cNvPicPr>
            <a:picLocks noChangeAspect="1" noChangeArrowheads="1"/>
          </p:cNvPicPr>
          <p:nvPr/>
        </p:nvPicPr>
        <p:blipFill>
          <a:blip r:embed="rId2"/>
          <a:srcRect/>
          <a:stretch>
            <a:fillRect/>
          </a:stretch>
        </p:blipFill>
        <p:spPr bwMode="auto">
          <a:xfrm>
            <a:off x="2051050" y="188913"/>
            <a:ext cx="4845050" cy="6480175"/>
          </a:xfrm>
          <a:prstGeom prst="rect">
            <a:avLst/>
          </a:prstGeom>
          <a:noFill/>
          <a:ln w="9525">
            <a:noFill/>
            <a:miter lim="800000"/>
            <a:headEnd/>
            <a:tailEnd/>
          </a:ln>
          <a:effec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2" name="Text Box 4"/>
          <p:cNvSpPr txBox="1">
            <a:spLocks noChangeArrowheads="1"/>
          </p:cNvSpPr>
          <p:nvPr/>
        </p:nvSpPr>
        <p:spPr bwMode="auto">
          <a:xfrm>
            <a:off x="250825" y="260350"/>
            <a:ext cx="8569325" cy="6500813"/>
          </a:xfrm>
          <a:prstGeom prst="rect">
            <a:avLst/>
          </a:prstGeom>
          <a:noFill/>
          <a:ln w="9525">
            <a:noFill/>
            <a:miter lim="800000"/>
            <a:headEnd/>
            <a:tailEnd/>
          </a:ln>
          <a:effectLst/>
        </p:spPr>
        <p:txBody>
          <a:bodyPr>
            <a:spAutoFit/>
          </a:bodyPr>
          <a:lstStyle/>
          <a:p>
            <a:r>
              <a:rPr lang="pl-PL"/>
              <a:t>Pomnik przyrody </a:t>
            </a:r>
          </a:p>
          <a:p>
            <a:endParaRPr lang="pl-PL"/>
          </a:p>
          <a:p>
            <a:r>
              <a:rPr lang="pl-PL" b="0"/>
              <a:t>termin ten został wprowadzony przez Aleksandra von Humboldta na przełomie XVIII i XIX wieku, co dało początek kierunkowi konserwatorskiemu w ochronie przyrody.</a:t>
            </a:r>
          </a:p>
          <a:p>
            <a:r>
              <a:rPr lang="pl-PL" b="0"/>
              <a:t>W brzmieniu </a:t>
            </a:r>
            <a:r>
              <a:rPr lang="pl-PL" b="0" i="1"/>
              <a:t>Ustawy o ochronie przyrody</a:t>
            </a:r>
            <a:r>
              <a:rPr lang="pl-PL" b="0"/>
              <a:t> z 2004 roku:</a:t>
            </a:r>
          </a:p>
          <a:p>
            <a:pPr lvl="1"/>
            <a:r>
              <a:rPr lang="pl-PL" b="0" i="1"/>
              <a:t>	„Pomnikami przyrody są pojedyncze twory przyrody ożywionej i 	nieożywionej lub ich skupienia o szczególnej wartości przyrodniczej, 	naukowej, kulturowej, historycznej lub krajobrazowej oraz odznaczające 	się indywidualnymi cechami, wyróżniającymi je wśród innych tworów, 	okazałych rozmiarów drzewa, krzewy gatunków rodzimych lub obcych, 	źródła, wodospady, wywierzyska, skałki, jary, głazy narzutowe oraz 	jaskinie”.</a:t>
            </a:r>
            <a:endParaRPr lang="pl-PL" b="0"/>
          </a:p>
          <a:p>
            <a:endParaRPr lang="pl-PL" sz="600" b="0"/>
          </a:p>
          <a:p>
            <a:r>
              <a:rPr lang="pl-PL" b="0"/>
              <a:t>Do pomników przyrody ożywionej należą: pojedyncze krzewy, drzewa i grupy drzew odznaczające się sędziwym wiekiem, wielkością, niezwykłymi kształtami lub innymi cechami, a także zabytkowe aleje drzew. Natomiast do pomników przyrody nieożywionej należą: największe głazy narzutowe, tzw. eratyki oraz interesujące formy powierzchni ziemi np. – źródła, wodospady, jary, skałki, wywierzyska, przełomy rzeczne, jaskinie, odkrywki itp.</a:t>
            </a:r>
          </a:p>
          <a:p>
            <a:endParaRPr lang="pl-PL"/>
          </a:p>
          <a:p>
            <a:r>
              <a:rPr lang="pl-PL"/>
              <a:t>W Polsce znajduje się ok. 33 tys. pomników przyrody, z czego najwięcej jest pojedynczych drzew i grup drzew.</a:t>
            </a:r>
          </a:p>
          <a:p>
            <a:r>
              <a:rPr lang="pl-PL"/>
              <a:t>W woj. Małopolskim ok.. 2000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5" name="Picture 3" descr="Plik:POL Pomnik Przyrody.svg">
            <a:hlinkClick r:id="rId2"/>
          </p:cNvPr>
          <p:cNvPicPr>
            <a:picLocks noChangeAspect="1" noChangeArrowheads="1"/>
          </p:cNvPicPr>
          <p:nvPr/>
        </p:nvPicPr>
        <p:blipFill>
          <a:blip r:embed="rId3"/>
          <a:srcRect/>
          <a:stretch>
            <a:fillRect/>
          </a:stretch>
        </p:blipFill>
        <p:spPr bwMode="auto">
          <a:xfrm>
            <a:off x="1042988" y="620713"/>
            <a:ext cx="3038475" cy="4552950"/>
          </a:xfrm>
          <a:prstGeom prst="rect">
            <a:avLst/>
          </a:prstGeom>
          <a:noFill/>
        </p:spPr>
      </p:pic>
      <p:sp>
        <p:nvSpPr>
          <p:cNvPr id="182276" name="Text Box 4"/>
          <p:cNvSpPr txBox="1">
            <a:spLocks noChangeArrowheads="1"/>
          </p:cNvSpPr>
          <p:nvPr/>
        </p:nvSpPr>
        <p:spPr bwMode="auto">
          <a:xfrm>
            <a:off x="2987675" y="5445125"/>
            <a:ext cx="4752975" cy="779463"/>
          </a:xfrm>
          <a:prstGeom prst="rect">
            <a:avLst/>
          </a:prstGeom>
          <a:noFill/>
          <a:ln w="9525">
            <a:noFill/>
            <a:miter lim="800000"/>
            <a:headEnd/>
            <a:tailEnd/>
          </a:ln>
          <a:effectLst/>
        </p:spPr>
        <p:txBody>
          <a:bodyPr>
            <a:spAutoFit/>
          </a:bodyPr>
          <a:lstStyle/>
          <a:p>
            <a:pPr>
              <a:spcBef>
                <a:spcPct val="50000"/>
              </a:spcBef>
            </a:pPr>
            <a:r>
              <a:rPr lang="pl-PL"/>
              <a:t>Aktualny wzór oznakowania </a:t>
            </a:r>
          </a:p>
          <a:p>
            <a:pPr>
              <a:spcBef>
                <a:spcPct val="50000"/>
              </a:spcBef>
            </a:pPr>
            <a:r>
              <a:rPr lang="pl-PL"/>
              <a:t>„POMNIKA PRZYRODY”</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6" name="Picture 4"/>
          <p:cNvPicPr>
            <a:picLocks noChangeAspect="1" noChangeArrowheads="1"/>
          </p:cNvPicPr>
          <p:nvPr/>
        </p:nvPicPr>
        <p:blipFill>
          <a:blip r:embed="rId2"/>
          <a:srcRect/>
          <a:stretch>
            <a:fillRect/>
          </a:stretch>
        </p:blipFill>
        <p:spPr bwMode="auto">
          <a:xfrm>
            <a:off x="179388" y="476250"/>
            <a:ext cx="8785225" cy="5534025"/>
          </a:xfrm>
          <a:prstGeom prst="rect">
            <a:avLst/>
          </a:prstGeom>
          <a:noFill/>
          <a:ln w="9525">
            <a:noFill/>
            <a:miter lim="800000"/>
            <a:headEnd/>
            <a:tailEnd/>
          </a:ln>
          <a:effectLst/>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Bartek-ulica"/>
          <p:cNvPicPr>
            <a:picLocks noChangeAspect="1" noChangeArrowheads="1"/>
          </p:cNvPicPr>
          <p:nvPr/>
        </p:nvPicPr>
        <p:blipFill>
          <a:blip r:embed="rId2"/>
          <a:srcRect/>
          <a:stretch>
            <a:fillRect/>
          </a:stretch>
        </p:blipFill>
        <p:spPr bwMode="auto">
          <a:xfrm>
            <a:off x="179388" y="188913"/>
            <a:ext cx="4857750" cy="6480175"/>
          </a:xfrm>
          <a:prstGeom prst="rect">
            <a:avLst/>
          </a:prstGeom>
          <a:noFill/>
        </p:spPr>
      </p:pic>
      <p:sp>
        <p:nvSpPr>
          <p:cNvPr id="183299" name="Text Box 3"/>
          <p:cNvSpPr txBox="1">
            <a:spLocks noChangeArrowheads="1"/>
          </p:cNvSpPr>
          <p:nvPr/>
        </p:nvSpPr>
        <p:spPr bwMode="auto">
          <a:xfrm>
            <a:off x="5219700" y="188913"/>
            <a:ext cx="3744913" cy="5859462"/>
          </a:xfrm>
          <a:prstGeom prst="rect">
            <a:avLst/>
          </a:prstGeom>
          <a:noFill/>
          <a:ln w="9525">
            <a:noFill/>
            <a:miter lim="800000"/>
            <a:headEnd/>
            <a:tailEnd/>
          </a:ln>
          <a:effectLst/>
        </p:spPr>
        <p:txBody>
          <a:bodyPr>
            <a:spAutoFit/>
          </a:bodyPr>
          <a:lstStyle/>
          <a:p>
            <a:r>
              <a:rPr lang="pl-PL"/>
              <a:t>Dąb Bartek</a:t>
            </a:r>
            <a:r>
              <a:rPr lang="pl-PL" b="0"/>
              <a:t> – dąb szypułkowy chroniony jako pomnik przyrody, rosnący przy drodze w leśnictwie Bartków między Zagnańskiem i Samsonowem.</a:t>
            </a:r>
          </a:p>
          <a:p>
            <a:r>
              <a:rPr lang="pl-PL" b="0"/>
              <a:t>Wiek tego drzewa oceniany jest na 645-670 lat (badania wykonano świdrem Presslera). Dokładny wiek jest niemożliwy do ustalenia, ze względu na spróchniały środek pnia. W okresie międzywojennym wiek tego dębu oceniano nawet na 1200 lat. Od 1952 dąb uznany jest za pomnik przyrody. W 1934 sąd konkursowy pod przewodnictwem profesora Władysława Szafera uznał Bartka za "najokazalsze drzewo w Polsce". Według jednej z legend Jan III Sobieski i Marysieńka ukryli w Dębie Bartku skarby.</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Dab_Bartek"/>
          <p:cNvPicPr>
            <a:picLocks noChangeAspect="1" noChangeArrowheads="1"/>
          </p:cNvPicPr>
          <p:nvPr/>
        </p:nvPicPr>
        <p:blipFill>
          <a:blip r:embed="rId2"/>
          <a:srcRect/>
          <a:stretch>
            <a:fillRect/>
          </a:stretch>
        </p:blipFill>
        <p:spPr bwMode="auto">
          <a:xfrm>
            <a:off x="1258888" y="0"/>
            <a:ext cx="6804025" cy="5103813"/>
          </a:xfrm>
          <a:prstGeom prst="rect">
            <a:avLst/>
          </a:prstGeom>
          <a:noFill/>
        </p:spPr>
      </p:pic>
      <p:sp>
        <p:nvSpPr>
          <p:cNvPr id="184323" name="Text Box 3"/>
          <p:cNvSpPr txBox="1">
            <a:spLocks noChangeArrowheads="1"/>
          </p:cNvSpPr>
          <p:nvPr/>
        </p:nvSpPr>
        <p:spPr bwMode="auto">
          <a:xfrm>
            <a:off x="0" y="5300663"/>
            <a:ext cx="8964613" cy="1190625"/>
          </a:xfrm>
          <a:prstGeom prst="rect">
            <a:avLst/>
          </a:prstGeom>
          <a:noFill/>
          <a:ln w="9525">
            <a:noFill/>
            <a:miter lim="800000"/>
            <a:headEnd/>
            <a:tailEnd/>
          </a:ln>
          <a:effectLst/>
        </p:spPr>
        <p:txBody>
          <a:bodyPr>
            <a:spAutoFit/>
          </a:bodyPr>
          <a:lstStyle/>
          <a:p>
            <a:pPr>
              <a:spcBef>
                <a:spcPct val="50000"/>
              </a:spcBef>
            </a:pPr>
            <a:r>
              <a:rPr lang="pl-PL"/>
              <a:t>Drzewo mierzy obecnie 30 metrów wysokości, obwód pnia wynosi na wysokości 1,30 m – 9,85 m, a przy ziemi 13,4 m, rozpiętość korony 20 m x 40 m, okap korony 720 m³, pierśnica 3,14 m. Miąższość całego drzewa wynosi ok. 72 m³, miąższość grubizny całego drzewa ok. 65 m³, w tym pień główny – ok. 46 m³.</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1" name="Picture 3" descr="Plik:Park w Mlodojewie - lipa drobnolistna.jpg">
            <a:hlinkClick r:id="rId2"/>
          </p:cNvPr>
          <p:cNvPicPr>
            <a:picLocks noChangeAspect="1" noChangeArrowheads="1"/>
          </p:cNvPicPr>
          <p:nvPr/>
        </p:nvPicPr>
        <p:blipFill>
          <a:blip r:embed="rId3"/>
          <a:srcRect/>
          <a:stretch>
            <a:fillRect/>
          </a:stretch>
        </p:blipFill>
        <p:spPr bwMode="auto">
          <a:xfrm>
            <a:off x="900113" y="549275"/>
            <a:ext cx="4286250" cy="5715000"/>
          </a:xfrm>
          <a:prstGeom prst="rect">
            <a:avLst/>
          </a:prstGeom>
          <a:noFill/>
        </p:spPr>
      </p:pic>
      <p:sp>
        <p:nvSpPr>
          <p:cNvPr id="181252" name="Text Box 4"/>
          <p:cNvSpPr txBox="1">
            <a:spLocks noChangeArrowheads="1"/>
          </p:cNvSpPr>
          <p:nvPr/>
        </p:nvSpPr>
        <p:spPr bwMode="auto">
          <a:xfrm>
            <a:off x="5292725" y="4508500"/>
            <a:ext cx="3455988" cy="366713"/>
          </a:xfrm>
          <a:prstGeom prst="rect">
            <a:avLst/>
          </a:prstGeom>
          <a:noFill/>
          <a:ln w="9525">
            <a:noFill/>
            <a:miter lim="800000"/>
            <a:headEnd/>
            <a:tailEnd/>
          </a:ln>
          <a:effectLst/>
        </p:spPr>
        <p:txBody>
          <a:bodyPr>
            <a:spAutoFit/>
          </a:bodyPr>
          <a:lstStyle/>
          <a:p>
            <a:pPr>
              <a:spcBef>
                <a:spcPct val="50000"/>
              </a:spcBef>
            </a:pPr>
            <a:r>
              <a:rPr lang="pl-PL"/>
              <a:t>Lipa drobnolistna</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descr="Plik:Szczecin Park Zeromskiego glaz narzutowy Adam pomnik przyrody.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3" descr="Plik:Częstochowa - Aleja Brzozowa - 08.jpg">
            <a:hlinkClick r:id="rId2"/>
          </p:cNvPr>
          <p:cNvPicPr>
            <a:picLocks noChangeAspect="1" noChangeArrowheads="1"/>
          </p:cNvPicPr>
          <p:nvPr/>
        </p:nvPicPr>
        <p:blipFill>
          <a:blip r:embed="rId3"/>
          <a:srcRect/>
          <a:stretch>
            <a:fillRect/>
          </a:stretch>
        </p:blipFill>
        <p:spPr bwMode="auto">
          <a:xfrm>
            <a:off x="684213" y="549275"/>
            <a:ext cx="4286250" cy="5715000"/>
          </a:xfrm>
          <a:prstGeom prst="rect">
            <a:avLst/>
          </a:prstGeom>
          <a:noFill/>
        </p:spPr>
      </p:pic>
      <p:sp>
        <p:nvSpPr>
          <p:cNvPr id="179204" name="Text Box 4"/>
          <p:cNvSpPr txBox="1">
            <a:spLocks noChangeArrowheads="1"/>
          </p:cNvSpPr>
          <p:nvPr/>
        </p:nvSpPr>
        <p:spPr bwMode="auto">
          <a:xfrm>
            <a:off x="5292725" y="5373688"/>
            <a:ext cx="3240088" cy="366712"/>
          </a:xfrm>
          <a:prstGeom prst="rect">
            <a:avLst/>
          </a:prstGeom>
          <a:noFill/>
          <a:ln w="9525">
            <a:noFill/>
            <a:miter lim="800000"/>
            <a:headEnd/>
            <a:tailEnd/>
          </a:ln>
          <a:effectLst/>
        </p:spPr>
        <p:txBody>
          <a:bodyPr>
            <a:spAutoFit/>
          </a:bodyPr>
          <a:lstStyle/>
          <a:p>
            <a:pPr>
              <a:spcBef>
                <a:spcPct val="50000"/>
              </a:spcBef>
            </a:pPr>
            <a:r>
              <a:rPr lang="pl-PL"/>
              <a:t>Aleja brzozowa</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250825" y="188913"/>
            <a:ext cx="8497888" cy="6821487"/>
          </a:xfrm>
          <a:prstGeom prst="rect">
            <a:avLst/>
          </a:prstGeom>
          <a:noFill/>
          <a:ln w="9525">
            <a:noFill/>
            <a:miter lim="800000"/>
            <a:headEnd/>
            <a:tailEnd/>
          </a:ln>
          <a:effectLst/>
        </p:spPr>
        <p:txBody>
          <a:bodyPr>
            <a:spAutoFit/>
          </a:bodyPr>
          <a:lstStyle/>
          <a:p>
            <a:r>
              <a:rPr lang="pl-PL"/>
              <a:t>Wybrane pomnikowe dęby w Polsce</a:t>
            </a:r>
          </a:p>
          <a:p>
            <a:r>
              <a:rPr lang="pl-PL" b="0"/>
              <a:t>Dąb Bartek Przemysła, ok. 500 lat, rosnący przy murze przyklasztornym w wielkopolskiej miejscowości Owińska </a:t>
            </a:r>
          </a:p>
          <a:p>
            <a:r>
              <a:rPr lang="pl-PL" b="0"/>
              <a:t>Dąb Bartek koło Zagnańska </a:t>
            </a:r>
          </a:p>
          <a:p>
            <a:r>
              <a:rPr lang="pl-PL" b="0"/>
              <a:t>Dąb Bażyńskiego w Kadynach </a:t>
            </a:r>
          </a:p>
          <a:p>
            <a:r>
              <a:rPr lang="pl-PL" b="0"/>
              <a:t>Dąb Beczka w Puszczy Białowieskiej </a:t>
            </a:r>
          </a:p>
          <a:p>
            <a:r>
              <a:rPr lang="pl-PL" b="0"/>
              <a:t>Dąb Bogusława X w Puszczy Wkrzańskiej koło Leśna Górnego</a:t>
            </a:r>
          </a:p>
          <a:p>
            <a:r>
              <a:rPr lang="pl-PL" b="0"/>
              <a:t>Dąb Bolko w Hniszowie </a:t>
            </a:r>
          </a:p>
          <a:p>
            <a:r>
              <a:rPr lang="pl-PL" b="0"/>
              <a:t>Dąb Bolesław w Lesie Kołobrzeskim – najstarszy dąb w Polsce (wg szacunku z roku 2000: 805 lat) </a:t>
            </a:r>
          </a:p>
          <a:p>
            <a:r>
              <a:rPr lang="pl-PL" b="0"/>
              <a:t>Dąb Car w Puszczy Białowieskiej </a:t>
            </a:r>
          </a:p>
          <a:p>
            <a:r>
              <a:rPr lang="pl-PL" b="0"/>
              <a:t>Dąb Chrobry opodal wsi Piotrowice – do niedawna uznawany za najstarszy dąb w Polsce</a:t>
            </a:r>
          </a:p>
          <a:p>
            <a:endParaRPr lang="pl-PL"/>
          </a:p>
          <a:p>
            <a:r>
              <a:rPr lang="pl-PL"/>
              <a:t>Inne pomniki przyrody w Polsce</a:t>
            </a:r>
          </a:p>
          <a:p>
            <a:r>
              <a:rPr lang="pl-PL" b="0"/>
              <a:t>Jesion wyniosły w Rybniku </a:t>
            </a:r>
          </a:p>
          <a:p>
            <a:r>
              <a:rPr lang="pl-PL" b="0"/>
              <a:t>lipa na rynku w Brdowie (posadzona 3 maja 1919 r., pomnik przyrody od 1991 r.) </a:t>
            </a:r>
          </a:p>
          <a:p>
            <a:r>
              <a:rPr lang="pl-PL" b="0"/>
              <a:t>pomnikowe drzewa w Ogrodzie Zoobotanicznym w Toruniu: </a:t>
            </a:r>
          </a:p>
          <a:p>
            <a:pPr lvl="1"/>
            <a:r>
              <a:rPr lang="pl-PL" b="0"/>
              <a:t>	platan klonolistny (pierśnica – 422 cm, wysokość – 25 m) </a:t>
            </a:r>
          </a:p>
          <a:p>
            <a:pPr lvl="1"/>
            <a:r>
              <a:rPr lang="pl-PL" b="0"/>
              <a:t>	sosna czarna (pierśnica – 234 cm, wysokość – 17 m) </a:t>
            </a:r>
          </a:p>
          <a:p>
            <a:pPr lvl="1"/>
            <a:r>
              <a:rPr lang="pl-PL" b="0"/>
              <a:t>	dąb szypułkowy (pierśnica – 324 cm, wysokość 27,5 m).</a:t>
            </a:r>
          </a:p>
          <a:p>
            <a:r>
              <a:rPr lang="pl-PL" b="0"/>
              <a:t>	Cis Henrykowski - najstarsze drzewo w Polsce, wiek szacowany na 								1200-1300 lat</a:t>
            </a:r>
          </a:p>
          <a:p>
            <a:pPr>
              <a:spcBef>
                <a:spcPct val="50000"/>
              </a:spcBef>
            </a:pPr>
            <a:endParaRPr lang="pl-PL" b="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5" name="Picture 5" descr="Plik:2005-09 Białowieski Park Narodowy 2.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323850" y="260350"/>
            <a:ext cx="8496300" cy="4291013"/>
          </a:xfrm>
          <a:prstGeom prst="rect">
            <a:avLst/>
          </a:prstGeom>
          <a:noFill/>
          <a:ln w="9525">
            <a:noFill/>
            <a:miter lim="800000"/>
            <a:headEnd/>
            <a:tailEnd/>
          </a:ln>
          <a:effectLst/>
        </p:spPr>
        <p:txBody>
          <a:bodyPr>
            <a:spAutoFit/>
          </a:bodyPr>
          <a:lstStyle/>
          <a:p>
            <a:pPr>
              <a:spcBef>
                <a:spcPct val="50000"/>
              </a:spcBef>
            </a:pPr>
            <a:r>
              <a:rPr lang="pl-PL" sz="2000" u="sng"/>
              <a:t>Inne formy ochrony przyrody w Polsce</a:t>
            </a:r>
          </a:p>
          <a:p>
            <a:endParaRPr lang="pl-PL" sz="1600"/>
          </a:p>
          <a:p>
            <a:r>
              <a:rPr lang="pl-PL" sz="1600"/>
              <a:t>Stanowisko dokumentacyjne</a:t>
            </a:r>
          </a:p>
          <a:p>
            <a:endParaRPr lang="pl-PL" sz="1600" b="0"/>
          </a:p>
          <a:p>
            <a:r>
              <a:rPr lang="pl-PL" sz="1600" b="0"/>
              <a:t>W brzmieniu </a:t>
            </a:r>
            <a:r>
              <a:rPr lang="pl-PL" sz="1600" b="0" i="1"/>
              <a:t>Ustawy o ochronie przyrody</a:t>
            </a:r>
            <a:r>
              <a:rPr lang="pl-PL" sz="1600" b="0"/>
              <a:t> z 2004 roku:</a:t>
            </a:r>
          </a:p>
          <a:p>
            <a:pPr lvl="1"/>
            <a:r>
              <a:rPr lang="pl-PL" sz="1600" b="0" i="1"/>
              <a:t>"Stanowiskami dokumentacyjnymi są niewyodrębniające się na powierzchni lub możliwe do wyodrębnienia, ważne pod względem naukowym i dydaktycznym, miejsca występowania formacji geologicznych, nagromadzeń skamieniałości lub tworów mineralnych, jaskinie lub schroniska podskalne wraz z namuliskami oraz fragmenty eksploatowanych lub nieczynnych wyrobisk powierzchniowych i podziemnych.„</a:t>
            </a:r>
          </a:p>
          <a:p>
            <a:pPr lvl="1"/>
            <a:endParaRPr lang="pl-PL" sz="1600" b="0" i="1"/>
          </a:p>
          <a:p>
            <a:pPr lvl="1"/>
            <a:endParaRPr lang="pl-PL" sz="1600" b="0" i="1"/>
          </a:p>
          <a:p>
            <a:pPr lvl="1"/>
            <a:r>
              <a:rPr lang="pl-PL"/>
              <a:t>Na terenie województwa małopolskiego znajduje się 80 stanowisk dokumentacyjnych.</a:t>
            </a:r>
            <a:br>
              <a:rPr lang="pl-PL"/>
            </a:br>
            <a:r>
              <a:rPr lang="pl-PL" b="0" i="1"/>
              <a:t/>
            </a:r>
            <a:br>
              <a:rPr lang="pl-PL" b="0" i="1"/>
            </a:br>
            <a:endParaRPr lang="pl-PL" sz="1600" b="0" i="1"/>
          </a:p>
          <a:p>
            <a:endParaRPr lang="pl-PL" sz="90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Text Box 4"/>
          <p:cNvSpPr txBox="1">
            <a:spLocks noChangeArrowheads="1"/>
          </p:cNvSpPr>
          <p:nvPr/>
        </p:nvSpPr>
        <p:spPr bwMode="auto">
          <a:xfrm>
            <a:off x="323850" y="188913"/>
            <a:ext cx="8640763" cy="5311775"/>
          </a:xfrm>
          <a:prstGeom prst="rect">
            <a:avLst/>
          </a:prstGeom>
          <a:noFill/>
          <a:ln w="9525">
            <a:noFill/>
            <a:miter lim="800000"/>
            <a:headEnd/>
            <a:tailEnd/>
          </a:ln>
          <a:effectLst/>
        </p:spPr>
        <p:txBody>
          <a:bodyPr>
            <a:spAutoFit/>
          </a:bodyPr>
          <a:lstStyle/>
          <a:p>
            <a:r>
              <a:rPr lang="pl-PL"/>
              <a:t>Użytek ekologiczny</a:t>
            </a:r>
            <a:r>
              <a:rPr lang="pl-PL" b="0"/>
              <a:t> -</a:t>
            </a:r>
          </a:p>
          <a:p>
            <a:endParaRPr lang="pl-PL" b="0"/>
          </a:p>
          <a:p>
            <a:r>
              <a:rPr lang="pl-PL" b="0"/>
              <a:t>W brzmieniu </a:t>
            </a:r>
            <a:r>
              <a:rPr lang="pl-PL" b="0" i="1"/>
              <a:t>Ustawy o ochronie przyrody</a:t>
            </a:r>
            <a:r>
              <a:rPr lang="pl-PL" b="0"/>
              <a:t> z 2004 roku:</a:t>
            </a:r>
          </a:p>
          <a:p>
            <a:endParaRPr lang="pl-PL" b="0" i="1"/>
          </a:p>
          <a:p>
            <a:r>
              <a:rPr lang="pl-PL" b="0" i="1"/>
              <a:t>	„Użytkami ekologicznymi są zasługujące na ochronę pozostałości 	ekosystemów, mających znaczenie dla zachowania różnorodności 	biologicznej - naturalne zbiorniki wodne, śródpolne i śródleśne oczka 	wodne, kępy drzew i krzewów, bagna, torfowiska, wydmy, płaty 	nieużytkowanej roślinności, starorzecza, wychodnie skalne, skarpy, 	kamieńce, siedliska przyrodnicze oraz stanowiska rzadkich lub 	chronionych gatunków roślin, zwierząt, i grzybów, ich ostoje oraz miejsca 	rozmnażania lub miejsca sezonowego przebywania”.</a:t>
            </a:r>
          </a:p>
          <a:p>
            <a:endParaRPr lang="pl-PL"/>
          </a:p>
          <a:p>
            <a:pPr>
              <a:spcBef>
                <a:spcPct val="50000"/>
              </a:spcBef>
            </a:pPr>
            <a:endParaRPr lang="pl-PL"/>
          </a:p>
          <a:p>
            <a:pPr>
              <a:spcBef>
                <a:spcPct val="50000"/>
              </a:spcBef>
            </a:pPr>
            <a:r>
              <a:rPr lang="pl-PL"/>
              <a:t>	Na terenie województwa małopolskiego znajdują się 33 użytki 	ekologiczne.</a:t>
            </a:r>
            <a:br>
              <a:rPr lang="pl-PL"/>
            </a:br>
            <a:r>
              <a:rPr lang="pl-PL"/>
              <a:t/>
            </a:r>
            <a:br>
              <a:rPr lang="pl-PL"/>
            </a:br>
            <a:endParaRPr lang="pl-PL"/>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3" name="Rectangle 5"/>
          <p:cNvSpPr>
            <a:spLocks noChangeArrowheads="1"/>
          </p:cNvSpPr>
          <p:nvPr/>
        </p:nvSpPr>
        <p:spPr bwMode="auto">
          <a:xfrm>
            <a:off x="395288" y="404813"/>
            <a:ext cx="8353425" cy="5035550"/>
          </a:xfrm>
          <a:prstGeom prst="rect">
            <a:avLst/>
          </a:prstGeom>
          <a:noFill/>
          <a:ln w="9525">
            <a:noFill/>
            <a:miter lim="800000"/>
            <a:headEnd/>
            <a:tailEnd/>
          </a:ln>
          <a:effectLst/>
        </p:spPr>
        <p:txBody>
          <a:bodyPr>
            <a:spAutoFit/>
          </a:bodyPr>
          <a:lstStyle/>
          <a:p>
            <a:r>
              <a:rPr lang="pl-PL"/>
              <a:t>Zespół przyrodniczo-krajobrazowy </a:t>
            </a:r>
          </a:p>
          <a:p>
            <a:endParaRPr lang="pl-PL" b="0"/>
          </a:p>
          <a:p>
            <a:r>
              <a:rPr lang="pl-PL" b="0"/>
              <a:t>W brzmieniu Ustawy o ochronie przyrody z 2004 roku:</a:t>
            </a:r>
          </a:p>
          <a:p>
            <a:pPr lvl="1"/>
            <a:endParaRPr lang="pl-PL" b="0" i="1"/>
          </a:p>
          <a:p>
            <a:pPr lvl="1"/>
            <a:r>
              <a:rPr lang="pl-PL" b="0" i="1"/>
              <a:t>	„Zespołami przyrodniczo-krajobrazowymi są fragmenty krajobrazu 	naturalnego i kulturowego zasługujące na ochronę ze względu na ich 	walory widokowe i estetyczne.</a:t>
            </a:r>
          </a:p>
          <a:p>
            <a:r>
              <a:rPr lang="pl-PL" b="0" i="1"/>
              <a:t>	Zespół przyrodniczo-krajobrazowy wyznacza się w celu ochrony 	wyjątkowo cennych fragmentów krajobrazu naturalnego i kulturowego, 	dla zachowania jego wartości przyrodniczych, kulturowych i 	estetycznych. Działalność na terenach objętych tą formą ochrony 	uwarunkowana jest opracowaniem dla nich planu zagospodarowania 	przestrzennego, który uwzględni postulaty przyrodników i historyków”.</a:t>
            </a:r>
          </a:p>
          <a:p>
            <a:endParaRPr lang="pl-PL" b="0" i="1"/>
          </a:p>
          <a:p>
            <a:r>
              <a:rPr lang="pl-PL" b="0" i="1"/>
              <a:t>	</a:t>
            </a:r>
            <a:r>
              <a:rPr lang="pl-PL"/>
              <a:t>Na terenie województwa małopolskiego znajdują się 3 zespoły 	przyrodniczo-krajobrazowe.</a:t>
            </a:r>
            <a:br>
              <a:rPr lang="pl-PL"/>
            </a:br>
            <a:r>
              <a:rPr lang="pl-PL" b="0" i="1"/>
              <a:t/>
            </a:r>
            <a:br>
              <a:rPr lang="pl-PL" b="0" i="1"/>
            </a:br>
            <a:endParaRPr lang="pl-PL" b="0" i="1"/>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395288" y="404813"/>
            <a:ext cx="8137525" cy="5722937"/>
          </a:xfrm>
          <a:prstGeom prst="rect">
            <a:avLst/>
          </a:prstGeom>
          <a:noFill/>
          <a:ln w="9525">
            <a:noFill/>
            <a:miter lim="800000"/>
            <a:headEnd/>
            <a:tailEnd/>
          </a:ln>
          <a:effectLst/>
        </p:spPr>
        <p:txBody>
          <a:bodyPr>
            <a:spAutoFit/>
          </a:bodyPr>
          <a:lstStyle/>
          <a:p>
            <a:pPr>
              <a:spcBef>
                <a:spcPct val="50000"/>
              </a:spcBef>
            </a:pPr>
            <a:r>
              <a:rPr lang="pl-PL"/>
              <a:t>Ochrona gatunkowa </a:t>
            </a:r>
          </a:p>
          <a:p>
            <a:pPr>
              <a:spcBef>
                <a:spcPct val="50000"/>
              </a:spcBef>
            </a:pPr>
            <a:endParaRPr lang="pl-PL"/>
          </a:p>
          <a:p>
            <a:r>
              <a:rPr lang="pl-PL" b="0"/>
              <a:t>Ochrona gatunkowa jest w Polsce jedną z form ochrony przyrody. Zgodnie z brzmieniem </a:t>
            </a:r>
            <a:r>
              <a:rPr lang="pl-PL" b="0" i="1"/>
              <a:t>Ustawy o ochronie przyrody</a:t>
            </a:r>
            <a:r>
              <a:rPr lang="pl-PL" b="0"/>
              <a:t> z 2004 roku na celu ma zapewnienie przetrwania i właściwego stanu ochrony dziko występujących roślin, grzybów i zwierząt oraz ich siedlisk, a także zachowanie różnorodności gatunkowej i genetycznej. Ochrona ta dotyczy gatunków rzadko występujących, endemicznych, podatnych na zagrożenia i zagrożonych wyginięciem oraz objętych ochroną na podstawie umów międzynarodowych.</a:t>
            </a:r>
          </a:p>
          <a:p>
            <a:r>
              <a:rPr lang="pl-PL" b="0"/>
              <a:t>Podstawy prawne ochrony gatunkowej ustala ustawa o ochronie przyrody, a szczegółowe jej zasady oraz wykazy gatunków chronionych określa minister właściwy do spraw środowiska w drodze rozporządzenia publikowanego w Dzienniku Ustaw (dodatkowe gatunki mogą być objęte ochroną w danym województwie przez regionalnego dyrektora ochrony środowiska).</a:t>
            </a:r>
          </a:p>
          <a:p>
            <a:r>
              <a:rPr lang="pl-PL" b="0"/>
              <a:t>W stosunku do gatunków objętych ochroną gatunkową obowiązują określone zakazy (zabijania, zbierania, przetrzymywania, niszczenia ich siedlisk, handlowania, wywożenia za granicę, płoszenia itp.). Na odstępstwa od zakazów zezwolenie wydaje Generalny Dyrektor Ochrony Środowiska lub regionalny dyrektor ochrony środowiska.</a:t>
            </a:r>
          </a:p>
          <a:p>
            <a:endParaRPr lang="pl-PL" b="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2"/>
          <p:cNvSpPr txBox="1">
            <a:spLocks noChangeArrowheads="1"/>
          </p:cNvSpPr>
          <p:nvPr/>
        </p:nvSpPr>
        <p:spPr bwMode="auto">
          <a:xfrm>
            <a:off x="250825" y="404813"/>
            <a:ext cx="8208963" cy="5786437"/>
          </a:xfrm>
          <a:prstGeom prst="rect">
            <a:avLst/>
          </a:prstGeom>
          <a:noFill/>
          <a:ln w="9525">
            <a:noFill/>
            <a:miter lim="800000"/>
            <a:headEnd/>
            <a:tailEnd/>
          </a:ln>
          <a:effectLst/>
        </p:spPr>
        <p:txBody>
          <a:bodyPr>
            <a:spAutoFit/>
          </a:bodyPr>
          <a:lstStyle/>
          <a:p>
            <a:pPr>
              <a:spcBef>
                <a:spcPct val="50000"/>
              </a:spcBef>
            </a:pPr>
            <a:r>
              <a:rPr lang="pl-PL" sz="4400" b="0"/>
              <a:t>W Polsce pod ochroną gatunkową znajduje się około 400 gatunków zwierząt, </a:t>
            </a:r>
          </a:p>
          <a:p>
            <a:pPr>
              <a:spcBef>
                <a:spcPct val="50000"/>
              </a:spcBef>
            </a:pPr>
            <a:r>
              <a:rPr lang="pl-PL" sz="4400" b="0"/>
              <a:t>213 gatunków roślin oraz </a:t>
            </a:r>
          </a:p>
          <a:p>
            <a:pPr>
              <a:spcBef>
                <a:spcPct val="50000"/>
              </a:spcBef>
            </a:pPr>
            <a:r>
              <a:rPr lang="pl-PL" sz="4400" b="0"/>
              <a:t>265 gatunków grzybów i porostów </a:t>
            </a:r>
          </a:p>
          <a:p>
            <a:pPr>
              <a:spcBef>
                <a:spcPct val="50000"/>
              </a:spcBef>
            </a:pPr>
            <a:r>
              <a:rPr lang="pl-PL" sz="4400" b="0"/>
              <a:t>(stan na koniec 2002 roku).</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179388" y="260350"/>
            <a:ext cx="8640762" cy="6261100"/>
          </a:xfrm>
          <a:prstGeom prst="rect">
            <a:avLst/>
          </a:prstGeom>
          <a:noFill/>
          <a:ln w="9525">
            <a:noFill/>
            <a:miter lim="800000"/>
            <a:headEnd/>
            <a:tailEnd/>
          </a:ln>
          <a:effectLst/>
        </p:spPr>
        <p:txBody>
          <a:bodyPr>
            <a:spAutoFit/>
          </a:bodyPr>
          <a:lstStyle/>
          <a:p>
            <a:r>
              <a:rPr lang="pl-PL" sz="1400"/>
              <a:t>Ochrona gatunkowa roślin </a:t>
            </a:r>
          </a:p>
          <a:p>
            <a:r>
              <a:rPr lang="pl-PL" sz="1400" b="0"/>
              <a:t>– prawny sposób zabezpieczenia rzadko występujących gatunków dziko rosnących roślin zagrożonych wyginięciem. Gatunków chronionych nie wolno niszczyć, zrywać, zbierać, niszczyć ich siedlisk, sprzedawać, nabywać, przewozić przez granicę państwa itp. Dla gatunków ściśle chronionych na odstępstwo od takiego zakazu może wyjątkowo wyrazić zgodę Generalny Dyrektor Ochrony Środowiska, dla gatunków częściowo chronionych - Regionalny Dyrektor Ochrony Środowiska. Gatunki częściowo chronionych gatunków roślin mogą być dopuszczone do limitowanego (za zezwoleniem wojewody) zbioru na potrzeby ziołolecznictwa.</a:t>
            </a:r>
          </a:p>
          <a:p>
            <a:r>
              <a:rPr lang="pl-PL" sz="1400" b="0"/>
              <a:t>Ewentualnego zniszczenia roślin podczas prowadzenia gospodarki rolnej, leśnej i rybackiej w większości przypadków nie uważa się za naruszenie przepisów o ochronie gatunkowej, choć dla niektórych gatunków ten wyjątek nie obowiązuje.</a:t>
            </a:r>
          </a:p>
          <a:p>
            <a:r>
              <a:rPr lang="pl-PL" sz="1400" b="0"/>
              <a:t>Jeżeli cokolwiek zagraża stanowiskom gatunków chronionych (nawet czynnik naturalny, np. sukcesja roślinności) to wojewoda jest obowiązany podjąć odpowiednie działania dla zabezpieczenia stanowiska. Na liście roślin chronionych są wskazane te gatunki, które zwykle wymagają ochrony czynnej.</a:t>
            </a:r>
          </a:p>
          <a:p>
            <a:endParaRPr lang="pl-PL" sz="1400" b="0" u="sng"/>
          </a:p>
          <a:p>
            <a:r>
              <a:rPr lang="pl-PL" sz="1400" b="0" u="sng"/>
              <a:t>Historia</a:t>
            </a:r>
          </a:p>
          <a:p>
            <a:r>
              <a:rPr lang="pl-PL" sz="1400" b="0"/>
              <a:t>Ochrona gatunkowa wybranych gatunków roślin funkcjonuje w niemal wszystkich państwach. W Polsce za jej początki uważa się przepisy chroniące cisa, jakie obowiązywały w Polsce już w średniowieczu. Ochronę gatunkową roślin w nowoczesnym rozumieniu tego słowa zapoczątkowano w Europie pod koniec XIX w w Szwajcarii, a następnie Austrii zarządzeniami dotyczącymi ochrony szarotki. W Polsce pierwszych 6 gatunków roślin objęto ścisłą ochroną dopiero w 1919 r., a w 1946 r. wydano pierwsze rozporządzenie o ochronie gatunkowej, którym objęto 110 gatunków roślin. Później lista roślin chronionych była modyfikowana. W minionych latach szczególnie często zmieniano zarówno listę gatunków jak i podstawy prawne ochrony gatunkowej (ostatnio w 1995, 2001 i 2004 r.).</a:t>
            </a:r>
          </a:p>
          <a:p>
            <a:endParaRPr lang="pl-PL" sz="1400" b="0" u="sng"/>
          </a:p>
          <a:p>
            <a:r>
              <a:rPr lang="pl-PL" sz="1400" b="0" u="sng"/>
              <a:t>Teraźniejszość</a:t>
            </a:r>
          </a:p>
          <a:p>
            <a:r>
              <a:rPr lang="pl-PL" sz="1400" b="0"/>
              <a:t>Obecnie podstawą prawną określającą szczegóły ochrony gatunkowej roślin jest Rozporządzenie Ministra Środowiska z 9 lipca 2004 (Dz. U. Nr 168, poz. 1764). Rozporządzenie zawiera między innymi listę gatunków chronionych objętych ochroną ścisłą (całkowitą) i ochroną częściową.</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179388" y="188913"/>
            <a:ext cx="8640762" cy="6261100"/>
          </a:xfrm>
          <a:prstGeom prst="rect">
            <a:avLst/>
          </a:prstGeom>
          <a:noFill/>
          <a:ln w="9525">
            <a:noFill/>
            <a:miter lim="800000"/>
            <a:headEnd/>
            <a:tailEnd/>
          </a:ln>
          <a:effectLst/>
        </p:spPr>
        <p:txBody>
          <a:bodyPr>
            <a:spAutoFit/>
          </a:bodyPr>
          <a:lstStyle/>
          <a:p>
            <a:r>
              <a:rPr lang="pl-PL" sz="1400"/>
              <a:t>Ochrona gatunkowa grzybów</a:t>
            </a:r>
            <a:r>
              <a:rPr lang="pl-PL" sz="1400" b="0"/>
              <a:t> - analogicznie do ochrony gatunkowej roślin i zwierząt - to prawny sposób zabezpieczenia rzadko występujących gatunków dziko rosnących grzybów zagrożonych wyginięciem. Obecnie obejmuje to również porosty, ponieważ zgodnie z aktualną systematyką są one zaliczane do grzybów.</a:t>
            </a:r>
          </a:p>
          <a:p>
            <a:r>
              <a:rPr lang="pl-PL" sz="1400" b="0"/>
              <a:t>Chronionych grzybów nie wolno zbierać ani niszczyć w inny sposób, niszczyć ich siedlisk, wpływać w jakikolwiek sposób na ich rozwój, sprzedawać, nabywać, wymieniać, darowywać, przetrzymywać, preparować czy też przewozić przez granicę państwa. Dla gatunków ściśle chronionych na odstępstwo od takiego zakazu może wyjątkowo wyrazić zgodę Minister Środowiska, dla gatunków częściowo chronionych - wojewoda. Grzyb włóknouszek ukośny i porost płucnica islandzka mogą za zgodą wojewody być pozyskiwane w ograniczonych ilościach do celów zielarskich.</a:t>
            </a:r>
          </a:p>
          <a:p>
            <a:r>
              <a:rPr lang="pl-PL" sz="1400" b="0"/>
              <a:t>Ewentualnego zniszczenia grzybów i porostów podczas prowadzenia gospodarki rolnej, leśnej i rybackiej w większości przypadków nie uważa się za naruszenie przepisów o ochronie gatunkowej, choć dla pniarka lekarskiego (</a:t>
            </a:r>
            <a:r>
              <a:rPr lang="pl-PL" sz="1400" b="0" i="1"/>
              <a:t>Fomitopsis officinalis</a:t>
            </a:r>
            <a:r>
              <a:rPr lang="pl-PL" sz="1400" b="0"/>
              <a:t>) wśród grzybów i innych gatunków wśród porostów ten wyjątek nie obowiązuje.</a:t>
            </a:r>
          </a:p>
          <a:p>
            <a:r>
              <a:rPr lang="pl-PL" sz="1400" b="0"/>
              <a:t>Jeżeli cokolwiek zagraża stanowiskom gatunków chronionych (nawet czynnik naturalny, np. sukcesja roślinności) to wojewoda jest obowiązany podjąć odpowiednie działania dla zabezpieczenia stanowiska. Na liście roślin chronionych są wskazane te gatunki, które zwykle wymagają ochrony czynnej.</a:t>
            </a:r>
          </a:p>
          <a:p>
            <a:r>
              <a:rPr lang="pl-PL" sz="1400" b="0"/>
              <a:t>Polska jest pionierem ochrony gatunkowej grzybów. Ochronę 21 najrzadszych gatunków grzybów wprowadziła w 1983 r. jako pierwsze państwo w Europie. Obecnie podstawą prawną określającą szczegóły ochrony gatunkowej grzybów jest Rozporządzenie Ministra Środowiska z 9 lipca 2004 (Dz. U. Nr 168, poz. 1765). Rozporządzenie zawiera między innymi listę gatunków chronionych objętych ochroną ścisłą (całkowitą) bądź ochroną częściową. Ochronie ścisłej podlegają 52 taksony (gatunki lub rodzaje) grzybów i 57 taksonów porostów. Ochronie częściowej podlega 1 gatunek grzyba (włóknouszek ukośny) i 9 gatunków porostów. Dla kilku najrzadszych gatunków porostów dodatkowo wyznacza się strefy ochronne wokół ich stanowisk.</a:t>
            </a:r>
          </a:p>
          <a:p>
            <a:r>
              <a:rPr lang="pl-PL" sz="1400" b="0"/>
              <a:t>Chronione gatunki grzybów są naprawdę rzadkie, nie ma niebezpieczeństwa pomylenia ich z powszechnie zbieranymi grzybami jadalnymi. Chronione są trzy gatunki borowików, ale wyglądają one zupełnie inaczej niż borowik jadalny. Ze względu na ochronę gatunkową nie wolno zbierać niegdyś jedzonych: smardzy i szmaciaków.</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2"/>
          <p:cNvSpPr txBox="1">
            <a:spLocks noChangeArrowheads="1"/>
          </p:cNvSpPr>
          <p:nvPr/>
        </p:nvSpPr>
        <p:spPr bwMode="auto">
          <a:xfrm>
            <a:off x="179388" y="188913"/>
            <a:ext cx="8640762" cy="4211637"/>
          </a:xfrm>
          <a:prstGeom prst="rect">
            <a:avLst/>
          </a:prstGeom>
          <a:noFill/>
          <a:ln w="9525">
            <a:noFill/>
            <a:miter lim="800000"/>
            <a:headEnd/>
            <a:tailEnd/>
          </a:ln>
          <a:effectLst/>
        </p:spPr>
        <p:txBody>
          <a:bodyPr>
            <a:spAutoFit/>
          </a:bodyPr>
          <a:lstStyle/>
          <a:p>
            <a:r>
              <a:rPr lang="pl-PL"/>
              <a:t>Gatunkowa ochrona zwierząt </a:t>
            </a:r>
          </a:p>
          <a:p>
            <a:endParaRPr lang="pl-PL" b="0"/>
          </a:p>
          <a:p>
            <a:r>
              <a:rPr lang="pl-PL" b="0"/>
              <a:t>- jedna z form ochrony przyrody przyjęta w Ustawie o ochronie przyrody. W stosunku do dziko występujących zwierząt objętych ochroną gatunkową wprowadzone są następujące zakazy: zabijania, okaleczania, chwytania, transportu, pozyskiwania, przetrzymywania, posiadania żywych zwierząt, posiadania zwierząt martwych lub ich części, niszczenie siedlisk i ostoi, wybieranie, posiadanie oraz przechowywanie jaj i inne.</a:t>
            </a:r>
          </a:p>
          <a:p>
            <a:endParaRPr lang="pl-PL" b="0"/>
          </a:p>
          <a:p>
            <a:r>
              <a:rPr lang="pl-PL" b="0"/>
              <a:t>Gatunki dziko występujących zwierząt objętych ochroną wyliczone są w Rozporządzeniu Ministra Środowiska z dnia 28 września 2004 roku. </a:t>
            </a:r>
          </a:p>
          <a:p>
            <a:endParaRPr lang="pl-PL" b="0"/>
          </a:p>
          <a:p>
            <a:r>
              <a:rPr lang="pl-PL" b="0"/>
              <a:t>Niektóre gatunki chronione znalazły się w rejestrze gatunków rzadkich i zagrożonych (</a:t>
            </a:r>
            <a:r>
              <a:rPr lang="pl-PL" b="0" i="1"/>
              <a:t>Polska Czerwona Księga Zwierząt</a:t>
            </a:r>
            <a:r>
              <a:rPr lang="pl-PL" b="0"/>
              <a:t>, </a:t>
            </a:r>
            <a:r>
              <a:rPr lang="pl-PL" b="0" i="1"/>
              <a:t>Czerwona Lista Zwierząt Ginących i Zagrożonych w Polsce</a:t>
            </a:r>
            <a:r>
              <a:rPr lang="pl-PL" b="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Plik:Białowieski Park Narodowy 18.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8" name="Text Box 4"/>
          <p:cNvSpPr txBox="1">
            <a:spLocks noChangeArrowheads="1"/>
          </p:cNvSpPr>
          <p:nvPr/>
        </p:nvSpPr>
        <p:spPr bwMode="auto">
          <a:xfrm>
            <a:off x="250825" y="260350"/>
            <a:ext cx="8642350" cy="6408738"/>
          </a:xfrm>
          <a:prstGeom prst="rect">
            <a:avLst/>
          </a:prstGeom>
          <a:noFill/>
          <a:ln w="9525">
            <a:noFill/>
            <a:miter lim="800000"/>
            <a:headEnd/>
            <a:tailEnd/>
          </a:ln>
          <a:effectLst/>
        </p:spPr>
        <p:txBody>
          <a:bodyPr>
            <a:spAutoFit/>
          </a:bodyPr>
          <a:lstStyle/>
          <a:p>
            <a:r>
              <a:rPr lang="pl-PL"/>
              <a:t>Najważniejszym składnikiem systemu ochrony są 23 polskie parki narodowe. W obrębie parków, których łączna powierzchnia zajmuje ponad 3000 km², wydzielono na obszarze 683 km² strefy ochrony ścisłej, gdzie nie dochodzi do ingerencji człowieka w ekosystemy. Na pozostałych terenach pracownicy parków i naukowcy wspierają odradzanie się naturalnej przyrody.</a:t>
            </a:r>
          </a:p>
          <a:p>
            <a:r>
              <a:rPr lang="pl-PL"/>
              <a:t>Mniejszymi, chociaż równie cennymi obiektami przyrodniczymi są rezerwaty przyrody. Jest ich w Polsce ponad 1407.</a:t>
            </a:r>
          </a:p>
          <a:p>
            <a:r>
              <a:rPr lang="pl-PL"/>
              <a:t>Innym ważnym składnikiem jest 120 parków krajobrazowych o łącznej powierzchni 24 500 km², a zasadniczą różnicą jest to, że można w nich prowadzić działalność gospodarczą i rolniczą. Z kolei obszary chronionego krajobrazu o łącznej powierzchni 71 400 km² są łącznikiem w systemie ochrony tak, że stanowi on ciągłość. Chroni się także niewielkie odizolowane obszary (tzw. użytki ekologiczne), mniejsze fragmenty pięknych krajobrazów zespoły przyrodniczo-krajobrazowe, a także pojedyncze obiekty – pomniki przyrody i stanowiska dokumentacyjne przyrody nieożywionej.</a:t>
            </a:r>
          </a:p>
          <a:p>
            <a:r>
              <a:rPr lang="pl-PL"/>
              <a:t>W 2004 r. rozpoczęto też wprowadzanie w Polsce europejskiej formy ochrony przyrody – obszarów Natura 2000, na których chroni się te elementy przyrody, które są zagrożone w skali Europy. Docelowo takie obszary obejmą prawdopodobnie ok. 15-20% powierzchni kraju.</a:t>
            </a:r>
          </a:p>
          <a:p>
            <a:r>
              <a:rPr lang="pl-PL"/>
              <a:t>Niezmiernie ważnym dopełnieniem w systemie ochrony przyrody jest gatunkowa ochrona zwierząt, grzybów i roślin.</a:t>
            </a:r>
          </a:p>
          <a:p>
            <a:r>
              <a:rPr lang="pl-PL"/>
              <a:t>Ważnymi osiągnięciami polskiego systemu ochrony przyrody są ochrona bobra, łabędzia, żubra, sokoła wędrownego, czy też łosia.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Plik:Wisent.jpg">
            <a:hlinkClick r:id="rId2"/>
          </p:cNvPr>
          <p:cNvPicPr>
            <a:picLocks noChangeAspect="1" noChangeArrowheads="1"/>
          </p:cNvPicPr>
          <p:nvPr/>
        </p:nvPicPr>
        <p:blipFill>
          <a:blip r:embed="rId3"/>
          <a:srcRect/>
          <a:stretch>
            <a:fillRect/>
          </a:stretch>
        </p:blipFill>
        <p:spPr bwMode="auto">
          <a:xfrm>
            <a:off x="762000" y="981075"/>
            <a:ext cx="7620000" cy="489585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Plik:POL Biebrzański Park Narodowy LOGO.svg">
            <a:hlinkClick r:id="rId2"/>
          </p:cNvPr>
          <p:cNvPicPr>
            <a:picLocks noChangeAspect="1" noChangeArrowheads="1"/>
          </p:cNvPicPr>
          <p:nvPr/>
        </p:nvPicPr>
        <p:blipFill>
          <a:blip r:embed="rId3"/>
          <a:srcRect/>
          <a:stretch>
            <a:fillRect/>
          </a:stretch>
        </p:blipFill>
        <p:spPr bwMode="auto">
          <a:xfrm>
            <a:off x="5076825" y="333375"/>
            <a:ext cx="3784600" cy="3816350"/>
          </a:xfrm>
          <a:prstGeom prst="rect">
            <a:avLst/>
          </a:prstGeom>
          <a:noFill/>
        </p:spPr>
      </p:pic>
      <p:sp>
        <p:nvSpPr>
          <p:cNvPr id="22532" name="Text Box 4"/>
          <p:cNvSpPr txBox="1">
            <a:spLocks noChangeArrowheads="1"/>
          </p:cNvSpPr>
          <p:nvPr/>
        </p:nvSpPr>
        <p:spPr bwMode="auto">
          <a:xfrm>
            <a:off x="250825" y="188913"/>
            <a:ext cx="4681538" cy="5453062"/>
          </a:xfrm>
          <a:prstGeom prst="rect">
            <a:avLst/>
          </a:prstGeom>
          <a:noFill/>
          <a:ln w="9525">
            <a:noFill/>
            <a:miter lim="800000"/>
            <a:headEnd/>
            <a:tailEnd/>
          </a:ln>
          <a:effectLst/>
        </p:spPr>
        <p:txBody>
          <a:bodyPr>
            <a:spAutoFit/>
          </a:bodyPr>
          <a:lstStyle/>
          <a:p>
            <a:pPr>
              <a:spcBef>
                <a:spcPct val="50000"/>
              </a:spcBef>
            </a:pPr>
            <a:r>
              <a:rPr lang="pl-PL"/>
              <a:t>Biebrzański Park Narodowy</a:t>
            </a:r>
            <a:r>
              <a:rPr lang="pl-PL" b="0">
                <a:hlinkClick r:id="rId4"/>
              </a:rPr>
              <a:t> </a:t>
            </a:r>
            <a:r>
              <a:rPr lang="pl-PL" b="0"/>
              <a:t/>
            </a:r>
            <a:br>
              <a:rPr lang="pl-PL" b="0"/>
            </a:br>
            <a:endParaRPr lang="pl-PL" b="0"/>
          </a:p>
          <a:p>
            <a:pPr>
              <a:spcBef>
                <a:spcPct val="50000"/>
              </a:spcBef>
            </a:pPr>
            <a:r>
              <a:rPr lang="pl-PL" b="0"/>
              <a:t>Położenie woj. Podlaskie</a:t>
            </a:r>
          </a:p>
          <a:p>
            <a:pPr>
              <a:spcBef>
                <a:spcPct val="50000"/>
              </a:spcBef>
            </a:pPr>
            <a:r>
              <a:rPr lang="pl-PL" b="0"/>
              <a:t>Data utworzenia 9 wrzesień 1993</a:t>
            </a:r>
          </a:p>
          <a:p>
            <a:pPr>
              <a:spcBef>
                <a:spcPct val="50000"/>
              </a:spcBef>
            </a:pPr>
            <a:r>
              <a:rPr lang="pl-PL" b="0"/>
              <a:t>Powierzchnia 592,23 km²</a:t>
            </a:r>
            <a:br>
              <a:rPr lang="pl-PL" b="0"/>
            </a:br>
            <a:r>
              <a:rPr lang="pl-PL" b="0"/>
              <a:t>- leśna 155,44 km²</a:t>
            </a:r>
            <a:br>
              <a:rPr lang="pl-PL" b="0"/>
            </a:br>
            <a:r>
              <a:rPr lang="pl-PL" b="0"/>
              <a:t>- uprawna 181,8 km²</a:t>
            </a:r>
            <a:br>
              <a:rPr lang="pl-PL" b="0"/>
            </a:br>
            <a:r>
              <a:rPr lang="pl-PL" b="0"/>
              <a:t>- wodna 8,9 km²</a:t>
            </a:r>
          </a:p>
          <a:p>
            <a:pPr>
              <a:spcBef>
                <a:spcPct val="50000"/>
              </a:spcBef>
            </a:pPr>
            <a:r>
              <a:rPr lang="pl-PL" b="0"/>
              <a:t>Pow. ochrony</a:t>
            </a:r>
            <a:br>
              <a:rPr lang="pl-PL" b="0"/>
            </a:br>
            <a:r>
              <a:rPr lang="pl-PL" b="0"/>
              <a:t>- ścisłej 50,75 km²</a:t>
            </a:r>
            <a:br>
              <a:rPr lang="pl-PL" b="0"/>
            </a:br>
            <a:r>
              <a:rPr lang="pl-PL" b="0"/>
              <a:t>- częściowej 278,85 km²</a:t>
            </a:r>
            <a:br>
              <a:rPr lang="pl-PL" b="0"/>
            </a:br>
            <a:r>
              <a:rPr lang="pl-PL" b="0"/>
              <a:t>- krajobrazu 262,63 km²</a:t>
            </a:r>
            <a:br>
              <a:rPr lang="pl-PL" b="0"/>
            </a:br>
            <a:endParaRPr lang="pl-PL" b="0"/>
          </a:p>
          <a:p>
            <a:pPr>
              <a:spcBef>
                <a:spcPct val="50000"/>
              </a:spcBef>
            </a:pPr>
            <a:r>
              <a:rPr lang="pl-PL" b="0"/>
              <a:t>Powierzchnia otuliny 668,24 km²</a:t>
            </a:r>
          </a:p>
          <a:p>
            <a:pPr>
              <a:spcBef>
                <a:spcPct val="50000"/>
              </a:spcBef>
            </a:pPr>
            <a:r>
              <a:rPr lang="pl-PL" b="0"/>
              <a:t>Długość szlaków turystycznych 490,7 km</a:t>
            </a:r>
          </a:p>
          <a:p>
            <a:pPr>
              <a:spcBef>
                <a:spcPct val="50000"/>
              </a:spcBef>
            </a:pPr>
            <a:r>
              <a:rPr lang="pl-PL" b="0"/>
              <a:t>Odwiedzających rocznie 54 tys.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79388" y="260350"/>
            <a:ext cx="8640762" cy="4486275"/>
          </a:xfrm>
          <a:prstGeom prst="rect">
            <a:avLst/>
          </a:prstGeom>
          <a:noFill/>
          <a:ln w="9525">
            <a:noFill/>
            <a:miter lim="800000"/>
            <a:headEnd/>
            <a:tailEnd/>
          </a:ln>
          <a:effectLst/>
        </p:spPr>
        <p:txBody>
          <a:bodyPr>
            <a:spAutoFit/>
          </a:bodyPr>
          <a:lstStyle/>
          <a:p>
            <a:r>
              <a:rPr lang="pl-PL"/>
              <a:t>Biebrzański Park Narodowy</a:t>
            </a:r>
            <a:r>
              <a:rPr lang="pl-PL" b="0"/>
              <a:t> – utworzony w 1993. Największy w Polsce, o powierzchni 59 223 ha.</a:t>
            </a:r>
          </a:p>
          <a:p>
            <a:endParaRPr lang="pl-PL" b="0"/>
          </a:p>
          <a:p>
            <a:r>
              <a:rPr lang="pl-PL" b="0"/>
              <a:t>Obejmuje dolinę Biebrzy począwszy od jej źródeł, a skończywszy na ujściu do Narwi. Niemal cały bieg rz. Biebrzy znajduje się na terenie parku (ok. 155 km). Siedziba Parku znajduje się w Osowcu-Twierdzy gmina Goniądz.</a:t>
            </a:r>
          </a:p>
          <a:p>
            <a:endParaRPr lang="pl-PL" b="0"/>
          </a:p>
          <a:p>
            <a:r>
              <a:rPr lang="pl-PL" b="0"/>
              <a:t>Ochronę tego terenu zapoczątkowano w latach międzywojennych, tworząc dwa rezerwaty: Czerwone Bagno (w zmienionych granicach istniejący do dziś) oraz Grzędy. W roku 1989 staraniem Towarzystwa Biebrzańskiego utworzono Biebrzański Park Krajobrazowy, obejmujący tereny basenów dolnego i środkowego. Cztery lata później park krajobrazowy przekształcono w park narodowy.</a:t>
            </a:r>
          </a:p>
          <a:p>
            <a:endParaRPr lang="pl-PL" b="0"/>
          </a:p>
          <a:p>
            <a:r>
              <a:rPr lang="pl-PL" b="0"/>
              <a:t>W 1995 r. Biebrzański Park Narodowy wpisany został na listę wodno-błotnych obszarów chronionych Konwencją Ramsar.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descr="Plik:Rozlewiska.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Plik:Biebrza001xx.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3" descr="Plik:Moose-Gustav.jpg">
            <a:hlinkClick r:id="rId2"/>
          </p:cNvPr>
          <p:cNvPicPr>
            <a:picLocks noChangeAspect="1" noChangeArrowheads="1"/>
          </p:cNvPicPr>
          <p:nvPr/>
        </p:nvPicPr>
        <p:blipFill>
          <a:blip r:embed="rId3"/>
          <a:srcRect/>
          <a:stretch>
            <a:fillRect/>
          </a:stretch>
        </p:blipFill>
        <p:spPr bwMode="auto">
          <a:xfrm>
            <a:off x="1714500" y="1285875"/>
            <a:ext cx="5715000" cy="428625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Plik:POL Bieszczadzki Park Narodowy LOGO.svg">
            <a:hlinkClick r:id="rId2"/>
          </p:cNvPr>
          <p:cNvPicPr>
            <a:picLocks noChangeAspect="1" noChangeArrowheads="1"/>
          </p:cNvPicPr>
          <p:nvPr/>
        </p:nvPicPr>
        <p:blipFill>
          <a:blip r:embed="rId3"/>
          <a:srcRect/>
          <a:stretch>
            <a:fillRect/>
          </a:stretch>
        </p:blipFill>
        <p:spPr bwMode="auto">
          <a:xfrm>
            <a:off x="5508625" y="1052513"/>
            <a:ext cx="3217863" cy="3217862"/>
          </a:xfrm>
          <a:prstGeom prst="rect">
            <a:avLst/>
          </a:prstGeom>
          <a:noFill/>
        </p:spPr>
      </p:pic>
      <p:sp>
        <p:nvSpPr>
          <p:cNvPr id="21508" name="Text Box 4"/>
          <p:cNvSpPr txBox="1">
            <a:spLocks noChangeArrowheads="1"/>
          </p:cNvSpPr>
          <p:nvPr/>
        </p:nvSpPr>
        <p:spPr bwMode="auto">
          <a:xfrm>
            <a:off x="250825" y="188913"/>
            <a:ext cx="5113338" cy="5040312"/>
          </a:xfrm>
          <a:prstGeom prst="rect">
            <a:avLst/>
          </a:prstGeom>
          <a:noFill/>
          <a:ln w="9525">
            <a:noFill/>
            <a:miter lim="800000"/>
            <a:headEnd/>
            <a:tailEnd/>
          </a:ln>
          <a:effectLst/>
        </p:spPr>
        <p:txBody>
          <a:bodyPr>
            <a:spAutoFit/>
          </a:bodyPr>
          <a:lstStyle/>
          <a:p>
            <a:pPr>
              <a:spcBef>
                <a:spcPct val="50000"/>
              </a:spcBef>
            </a:pPr>
            <a:r>
              <a:rPr lang="pl-PL"/>
              <a:t>Bieszczadzki Park Narodowy</a:t>
            </a:r>
            <a:r>
              <a:rPr lang="pl-PL" b="0"/>
              <a:t/>
            </a:r>
            <a:br>
              <a:rPr lang="pl-PL" b="0"/>
            </a:br>
            <a:r>
              <a:rPr lang="pl-PL" b="0"/>
              <a:t>rezerwat biosfery UNESCO</a:t>
            </a:r>
            <a:r>
              <a:rPr lang="pl-PL" b="0">
                <a:hlinkClick r:id="rId4"/>
              </a:rPr>
              <a:t> </a:t>
            </a:r>
            <a:r>
              <a:rPr lang="pl-PL" b="0"/>
              <a:t/>
            </a:r>
            <a:br>
              <a:rPr lang="pl-PL" b="0"/>
            </a:br>
            <a:endParaRPr lang="pl-PL" b="0"/>
          </a:p>
          <a:p>
            <a:pPr>
              <a:spcBef>
                <a:spcPct val="50000"/>
              </a:spcBef>
            </a:pPr>
            <a:r>
              <a:rPr lang="pl-PL" b="0"/>
              <a:t>Położenie woj. podkarpackie, pow. Bieszczadzki</a:t>
            </a:r>
          </a:p>
          <a:p>
            <a:pPr>
              <a:spcBef>
                <a:spcPct val="50000"/>
              </a:spcBef>
            </a:pPr>
            <a:r>
              <a:rPr lang="pl-PL" b="0"/>
              <a:t>Data utworzenia 1973</a:t>
            </a:r>
          </a:p>
          <a:p>
            <a:pPr>
              <a:spcBef>
                <a:spcPct val="50000"/>
              </a:spcBef>
            </a:pPr>
            <a:r>
              <a:rPr lang="pl-PL" b="0"/>
              <a:t>Powierzchnia 292,02 km²</a:t>
            </a:r>
            <a:br>
              <a:rPr lang="pl-PL" b="0"/>
            </a:br>
            <a:r>
              <a:rPr lang="pl-PL" b="0"/>
              <a:t>- leśna 247,24 km²</a:t>
            </a:r>
            <a:br>
              <a:rPr lang="pl-PL" b="0"/>
            </a:br>
            <a:r>
              <a:rPr lang="pl-PL" b="0"/>
              <a:t>- uprawna 21,12 km²</a:t>
            </a:r>
            <a:br>
              <a:rPr lang="pl-PL" b="0"/>
            </a:br>
            <a:r>
              <a:rPr lang="pl-PL" b="0"/>
              <a:t>- wodna 0,76 km²</a:t>
            </a:r>
          </a:p>
          <a:p>
            <a:pPr>
              <a:spcBef>
                <a:spcPct val="50000"/>
              </a:spcBef>
            </a:pPr>
            <a:r>
              <a:rPr lang="pl-PL" b="0"/>
              <a:t>Pow. ochrony</a:t>
            </a:r>
            <a:br>
              <a:rPr lang="pl-PL" b="0"/>
            </a:br>
            <a:r>
              <a:rPr lang="pl-PL" b="0"/>
              <a:t>- ścisłej 184,25 km²</a:t>
            </a:r>
            <a:br>
              <a:rPr lang="pl-PL" b="0"/>
            </a:br>
            <a:r>
              <a:rPr lang="pl-PL" b="0"/>
              <a:t>- częściowej 107,77 km²</a:t>
            </a:r>
            <a:br>
              <a:rPr lang="pl-PL" b="0"/>
            </a:br>
            <a:endParaRPr lang="pl-PL" b="0"/>
          </a:p>
          <a:p>
            <a:pPr>
              <a:spcBef>
                <a:spcPct val="50000"/>
              </a:spcBef>
            </a:pPr>
            <a:r>
              <a:rPr lang="pl-PL" b="0"/>
              <a:t>Długość szlaków turystycznych 206 km</a:t>
            </a:r>
          </a:p>
          <a:p>
            <a:pPr>
              <a:spcBef>
                <a:spcPct val="50000"/>
              </a:spcBef>
            </a:pPr>
            <a:r>
              <a:rPr lang="pl-PL" b="0"/>
              <a:t>Odwiedzających rocznie 200 000</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323850" y="333375"/>
            <a:ext cx="8496300" cy="5035550"/>
          </a:xfrm>
          <a:prstGeom prst="rect">
            <a:avLst/>
          </a:prstGeom>
          <a:noFill/>
          <a:ln w="9525">
            <a:noFill/>
            <a:miter lim="800000"/>
            <a:headEnd/>
            <a:tailEnd/>
          </a:ln>
          <a:effectLst/>
        </p:spPr>
        <p:txBody>
          <a:bodyPr>
            <a:spAutoFit/>
          </a:bodyPr>
          <a:lstStyle/>
          <a:p>
            <a:r>
              <a:rPr lang="pl-PL"/>
              <a:t>Bieszczadzki Park Narodowy</a:t>
            </a:r>
            <a:r>
              <a:rPr lang="pl-PL" b="0"/>
              <a:t>, utworzony w 1973 r., jest jednym z 23 parków narodowych na terenie Polski w Euroregionie Karpackim.</a:t>
            </a:r>
            <a:endParaRPr lang="pl-PL"/>
          </a:p>
          <a:p>
            <a:endParaRPr lang="pl-PL" b="0"/>
          </a:p>
          <a:p>
            <a:r>
              <a:rPr lang="pl-PL" b="0"/>
              <a:t>BdPN jest trzecim co do wielkości parkiem narodowym na terenie Polski. W chwili utworzenia w 1973 obejmował masyw Tarnicy, Krzemienia i Halicza, oraz podszczytowe partie Połoniny Caryńskiej o powierzchni zaledwie 59,55 km². Obszar parku był powiększany czterokrotnie w latach 1989, 1991, 1996 oraz 1999. Jednakże pojęcie "park narodowy" znane jest w polskich Bieszczadach znacznie wcześniej niż 1973 rok. Otóż od lat 50. XX wieku połoniny znajdowały się w zarządzie dyrektora Tatrzańskiego Parku Narodowego. Było to związane z poszukiwaniem nowych pastwisk dla podhalańskich owiec, którym ochrona ścisła łąk w TPN zabroniła wstępu na hale tatrzańskie. Obecnie w granicach BdPN znajduje się ogromna część tzw. polskich Bieszczadów Wysokich, a także kilka enklaw, z największą w dolinie górnego Sanu, gdzie Park przejął po kombinacie Igloopol łąki i nieużytki.</a:t>
            </a:r>
          </a:p>
          <a:p>
            <a:endParaRPr lang="pl-PL" b="0"/>
          </a:p>
          <a:p>
            <a:r>
              <a:rPr lang="pl-PL" b="0"/>
              <a:t>W 1992 stał się częścią Międzynarodowego Rezerwatu Biosfery "Karpaty Wschodnie".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9" name="Picture 5" descr="Plik:Beskidy Bieszczady.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5" name="Picture 3" descr="Plik:Widok na Tarnicę.jpg">
            <a:hlinkClick r:id="rId2"/>
          </p:cNvPr>
          <p:cNvPicPr>
            <a:picLocks noChangeAspect="1" noChangeArrowheads="1"/>
          </p:cNvPicPr>
          <p:nvPr/>
        </p:nvPicPr>
        <p:blipFill>
          <a:blip r:embed="rId3"/>
          <a:srcRect/>
          <a:stretch>
            <a:fillRect/>
          </a:stretch>
        </p:blipFill>
        <p:spPr bwMode="auto">
          <a:xfrm>
            <a:off x="762000" y="914400"/>
            <a:ext cx="7620000" cy="50292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79388" y="260350"/>
            <a:ext cx="8713787" cy="5737225"/>
          </a:xfrm>
          <a:prstGeom prst="rect">
            <a:avLst/>
          </a:prstGeom>
          <a:noFill/>
          <a:ln w="9525">
            <a:noFill/>
            <a:miter lim="800000"/>
            <a:headEnd/>
            <a:tailEnd/>
          </a:ln>
          <a:effectLst/>
        </p:spPr>
        <p:txBody>
          <a:bodyPr>
            <a:spAutoFit/>
          </a:bodyPr>
          <a:lstStyle/>
          <a:p>
            <a:r>
              <a:rPr lang="pl-PL" sz="2800"/>
              <a:t>Park narodowy</a:t>
            </a:r>
            <a:r>
              <a:rPr lang="pl-PL" b="0"/>
              <a:t> – forma ochrony przyrody występująca w większości państw świata; obszar powołany przez władzę szczebla krajowego celem ochrony występującej tam przyrody ożywionej (rzadziej np. cech krajobrazu, także kulturowego), na którym prawnie ograniczona jest możliwość prowadzenia działalności gospodarczej, osiedlania się itd., jednak obszar przynajmniej w pewnym zakresie jest udostępniony do zwiedzania.</a:t>
            </a:r>
            <a:br>
              <a:rPr lang="pl-PL" b="0"/>
            </a:br>
            <a:endParaRPr lang="pl-PL" b="0"/>
          </a:p>
          <a:p>
            <a:r>
              <a:rPr lang="pl-PL" b="0" u="sng"/>
              <a:t>Według polskiej </a:t>
            </a:r>
            <a:r>
              <a:rPr lang="pl-PL" b="0" i="1" u="sng"/>
              <a:t>Ustawy o ochronie przyrody</a:t>
            </a:r>
            <a:r>
              <a:rPr lang="pl-PL" b="0" u="sng"/>
              <a:t> z 2004 roku park narodowy jest to:</a:t>
            </a:r>
          </a:p>
          <a:p>
            <a:pPr lvl="1"/>
            <a:r>
              <a:rPr lang="pl-PL" b="0"/>
              <a:t>"Obszar wyróżniający się szczególnymi wartościami przyrodniczymi, naukowymi, społecznymi, kulturowymi i edukacyjnymi, o powierzchni nie mniejszej niż 1000 ha, na którym ochronie podlega cała przyroda oraz walory krajobrazowe„</a:t>
            </a:r>
          </a:p>
          <a:p>
            <a:pPr lvl="1"/>
            <a:endParaRPr lang="pl-PL" b="0"/>
          </a:p>
          <a:p>
            <a:r>
              <a:rPr lang="pl-PL" b="0"/>
              <a:t>Park narodowy jest tworzony w drodze rozporządzenia Rady Ministrów. Utworzenie lub zmiana granic parku wymaga zgody właściwych organów samorządu terytorialnego. Na terenie parku wyróżnia się 3 strefy o zróżnicowanym reżimie ochronnym: strefę ochrony ścisłej, strefę ochrony częściowej i strefę ochrony krajobrazu. Wokół parku obowiązkowo wyznacza się otulinę parku narodowego. Dla parku sporządza się i realizuje plan ochrony. Park jest jednostką budżetową, zarządzającą (z nielicznymi wyjątkami) większością gruntów państwowych w granicach parku. Kieruje nim dyrektor parku narodowego.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Plik:PoloninaCarynska.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Plik:POL Park Narodowy &quot;Bory Tucholskie&quot; LOGO.svg">
            <a:hlinkClick r:id="rId2"/>
          </p:cNvPr>
          <p:cNvPicPr>
            <a:picLocks noChangeAspect="1" noChangeArrowheads="1"/>
          </p:cNvPicPr>
          <p:nvPr/>
        </p:nvPicPr>
        <p:blipFill>
          <a:blip r:embed="rId3"/>
          <a:srcRect/>
          <a:stretch>
            <a:fillRect/>
          </a:stretch>
        </p:blipFill>
        <p:spPr bwMode="auto">
          <a:xfrm>
            <a:off x="5076825" y="1628775"/>
            <a:ext cx="3721100" cy="3721100"/>
          </a:xfrm>
          <a:prstGeom prst="rect">
            <a:avLst/>
          </a:prstGeom>
          <a:noFill/>
        </p:spPr>
      </p:pic>
      <p:sp>
        <p:nvSpPr>
          <p:cNvPr id="19460" name="Text Box 4"/>
          <p:cNvSpPr txBox="1">
            <a:spLocks noChangeArrowheads="1"/>
          </p:cNvSpPr>
          <p:nvPr/>
        </p:nvSpPr>
        <p:spPr bwMode="auto">
          <a:xfrm>
            <a:off x="323850" y="333375"/>
            <a:ext cx="4679950" cy="3803650"/>
          </a:xfrm>
          <a:prstGeom prst="rect">
            <a:avLst/>
          </a:prstGeom>
          <a:noFill/>
          <a:ln w="9525">
            <a:noFill/>
            <a:miter lim="800000"/>
            <a:headEnd/>
            <a:tailEnd/>
          </a:ln>
          <a:effectLst/>
        </p:spPr>
        <p:txBody>
          <a:bodyPr>
            <a:spAutoFit/>
          </a:bodyPr>
          <a:lstStyle/>
          <a:p>
            <a:pPr>
              <a:spcBef>
                <a:spcPct val="50000"/>
              </a:spcBef>
            </a:pPr>
            <a:r>
              <a:rPr lang="pl-PL"/>
              <a:t>Park Narodowy "Bory Tucholskie"</a:t>
            </a:r>
            <a:r>
              <a:rPr lang="pl-PL" b="0">
                <a:hlinkClick r:id="rId4"/>
              </a:rPr>
              <a:t> </a:t>
            </a:r>
            <a:r>
              <a:rPr lang="pl-PL" b="0"/>
              <a:t/>
            </a:r>
            <a:br>
              <a:rPr lang="pl-PL" b="0"/>
            </a:br>
            <a:endParaRPr lang="pl-PL" b="0"/>
          </a:p>
          <a:p>
            <a:pPr>
              <a:spcBef>
                <a:spcPct val="50000"/>
              </a:spcBef>
            </a:pPr>
            <a:r>
              <a:rPr lang="pl-PL" b="0"/>
              <a:t>Położenie województwo pomorskie</a:t>
            </a:r>
          </a:p>
          <a:p>
            <a:pPr>
              <a:spcBef>
                <a:spcPct val="50000"/>
              </a:spcBef>
            </a:pPr>
            <a:r>
              <a:rPr lang="pl-PL" b="0"/>
              <a:t>Data utworzenia 1 lipca 1996</a:t>
            </a:r>
          </a:p>
          <a:p>
            <a:pPr>
              <a:spcBef>
                <a:spcPct val="50000"/>
              </a:spcBef>
            </a:pPr>
            <a:r>
              <a:rPr lang="pl-PL" b="0"/>
              <a:t>Powierzchnia 46,13 km²</a:t>
            </a:r>
            <a:br>
              <a:rPr lang="pl-PL" b="0"/>
            </a:br>
            <a:r>
              <a:rPr lang="pl-PL" b="0"/>
              <a:t>- leśna 39,35 km²</a:t>
            </a:r>
            <a:br>
              <a:rPr lang="pl-PL" b="0"/>
            </a:br>
            <a:r>
              <a:rPr lang="pl-PL" b="0"/>
              <a:t>- uprawna 0,39 km²</a:t>
            </a:r>
            <a:br>
              <a:rPr lang="pl-PL" b="0"/>
            </a:br>
            <a:r>
              <a:rPr lang="pl-PL" b="0"/>
              <a:t>- wodna 5,3 km²</a:t>
            </a:r>
          </a:p>
          <a:p>
            <a:pPr>
              <a:spcBef>
                <a:spcPct val="50000"/>
              </a:spcBef>
            </a:pPr>
            <a:r>
              <a:rPr lang="pl-PL" b="0"/>
              <a:t>Pow. ochrony</a:t>
            </a:r>
            <a:br>
              <a:rPr lang="pl-PL" b="0"/>
            </a:br>
            <a:r>
              <a:rPr lang="pl-PL" b="0"/>
              <a:t>- ścisłej 3,24 km²</a:t>
            </a:r>
          </a:p>
          <a:p>
            <a:pPr>
              <a:spcBef>
                <a:spcPct val="50000"/>
              </a:spcBef>
            </a:pPr>
            <a:r>
              <a:rPr lang="pl-PL" b="0"/>
              <a:t>Powierzchnia otuliny 129,8 km²</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79388" y="333375"/>
            <a:ext cx="8713787" cy="5584825"/>
          </a:xfrm>
          <a:prstGeom prst="rect">
            <a:avLst/>
          </a:prstGeom>
          <a:noFill/>
          <a:ln w="9525">
            <a:noFill/>
            <a:miter lim="800000"/>
            <a:headEnd/>
            <a:tailEnd/>
          </a:ln>
          <a:effectLst/>
        </p:spPr>
        <p:txBody>
          <a:bodyPr>
            <a:spAutoFit/>
          </a:bodyPr>
          <a:lstStyle/>
          <a:p>
            <a:r>
              <a:rPr lang="pl-PL"/>
              <a:t>Park Narodowy Bory Tucholskie</a:t>
            </a:r>
            <a:r>
              <a:rPr lang="pl-PL" b="0"/>
              <a:t> (kaszb. </a:t>
            </a:r>
            <a:r>
              <a:rPr lang="pl-PL" b="0" i="1"/>
              <a:t>Nôrodny Park Tëchòlscze Bòrë</a:t>
            </a:r>
            <a:r>
              <a:rPr lang="pl-PL" b="0"/>
              <a:t>) – </a:t>
            </a:r>
          </a:p>
          <a:p>
            <a:r>
              <a:rPr lang="pl-PL" b="0"/>
              <a:t>Park znajduje się na terenie województwa pomorskiego, w powiecie Chojnickim, w granicach gmin Chojnice i Brusy. Siedzibą jest miejscowość Charzykowy, położona 3 km od Chojnic.</a:t>
            </a:r>
            <a:endParaRPr lang="pl-PL"/>
          </a:p>
          <a:p>
            <a:endParaRPr lang="pl-PL" b="0"/>
          </a:p>
          <a:p>
            <a:r>
              <a:rPr lang="pl-PL" b="0"/>
              <a:t>Teren parku ukształtowany został w czasie ostatniego zlodowacenia bałtyckiego. Występują w nim głównie równiny sandrowe, wytopiska i rynny. W granicach parku znajduje się największe skupisko wydm śródlądowych w Borach Tucholskich. Charakterystycznym elementem ukształtowania terenu są także rynny polodowcowe o przebiegu południkowym. Przykładem jest Rynna Jeziora Charzykowskiego, stanowiącego fragment zachodniej granicy parku. Wytopiska, powstałe w wyniku topnienia martwego lodu, przybrały kształt kotłów, lejków lub nieregularnych obniżeń terenu.</a:t>
            </a:r>
          </a:p>
          <a:p>
            <a:r>
              <a:rPr lang="pl-PL" b="0"/>
              <a:t>W obrębie parku znajduje się 21 jezior, z których największe i najgłębsze to Jezioro Ostrowite. Osiem z nich jest ze sobą połączonych i tworzy ciąg nazwany Strugą Siedmiu Jezior. Cztery jeziora – Wielkie Gacno, Małe Gacno, Nierybno i Głuche to jeziora lobeliowe.</a:t>
            </a:r>
          </a:p>
          <a:p>
            <a:r>
              <a:rPr lang="pl-PL" b="0"/>
              <a:t>W parku przeważają gleby bielicowe. Na skałę macierzystą składa się piasek sandrowy i lodowcowy, czasem glina zwałowa, w pobliżu rzek dominują osady akumulacyjne.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3" name="Picture 7" descr="Plik:Witacz w Parku Narodowym Bory Tucholskie 03.07.10 p.jpg">
            <a:hlinkClick r:id="rId2"/>
          </p:cNvPr>
          <p:cNvPicPr>
            <a:picLocks noChangeAspect="1" noChangeArrowheads="1"/>
          </p:cNvPicPr>
          <p:nvPr/>
        </p:nvPicPr>
        <p:blipFill>
          <a:blip r:embed="rId3"/>
          <a:srcRect/>
          <a:stretch>
            <a:fillRect/>
          </a:stretch>
        </p:blipFill>
        <p:spPr bwMode="auto">
          <a:xfrm>
            <a:off x="762000" y="633413"/>
            <a:ext cx="7620000" cy="559117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Plik:PNBT Gacno Wielkie z lobelią jeziorną 03.07.10 p.jpg">
            <a:hlinkClick r:id="rId2"/>
          </p:cNvPr>
          <p:cNvPicPr>
            <a:picLocks noChangeAspect="1" noChangeArrowheads="1"/>
          </p:cNvPicPr>
          <p:nvPr/>
        </p:nvPicPr>
        <p:blipFill>
          <a:blip r:embed="rId3"/>
          <a:srcRect/>
          <a:stretch>
            <a:fillRect/>
          </a:stretch>
        </p:blipFill>
        <p:spPr bwMode="auto">
          <a:xfrm>
            <a:off x="762000" y="1147763"/>
            <a:ext cx="7620000" cy="456247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Plik:PNBT zbiornik2 z Nymphaea alba 03.07.10 p.jpg">
            <a:hlinkClick r:id="rId2"/>
          </p:cNvPr>
          <p:cNvPicPr>
            <a:picLocks noChangeAspect="1" noChangeArrowheads="1"/>
          </p:cNvPicPr>
          <p:nvPr/>
        </p:nvPicPr>
        <p:blipFill>
          <a:blip r:embed="rId3"/>
          <a:srcRect/>
          <a:stretch>
            <a:fillRect/>
          </a:stretch>
        </p:blipFill>
        <p:spPr bwMode="auto">
          <a:xfrm>
            <a:off x="762000" y="1257300"/>
            <a:ext cx="7620000" cy="4343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Drawie%C5%84ski_Park_Narodowy-logo"/>
          <p:cNvPicPr>
            <a:picLocks noChangeAspect="1" noChangeArrowheads="1"/>
          </p:cNvPicPr>
          <p:nvPr/>
        </p:nvPicPr>
        <p:blipFill>
          <a:blip r:embed="rId2"/>
          <a:srcRect/>
          <a:stretch>
            <a:fillRect/>
          </a:stretch>
        </p:blipFill>
        <p:spPr bwMode="auto">
          <a:xfrm>
            <a:off x="7380288" y="2205038"/>
            <a:ext cx="1217612" cy="1217612"/>
          </a:xfrm>
          <a:prstGeom prst="rect">
            <a:avLst/>
          </a:prstGeom>
          <a:noFill/>
        </p:spPr>
      </p:pic>
      <p:sp>
        <p:nvSpPr>
          <p:cNvPr id="17412" name="Text Box 4"/>
          <p:cNvSpPr txBox="1">
            <a:spLocks noChangeArrowheads="1"/>
          </p:cNvSpPr>
          <p:nvPr/>
        </p:nvSpPr>
        <p:spPr bwMode="auto">
          <a:xfrm>
            <a:off x="179388" y="188913"/>
            <a:ext cx="6840537" cy="5727700"/>
          </a:xfrm>
          <a:prstGeom prst="rect">
            <a:avLst/>
          </a:prstGeom>
          <a:noFill/>
          <a:ln w="9525">
            <a:noFill/>
            <a:miter lim="800000"/>
            <a:headEnd/>
            <a:tailEnd/>
          </a:ln>
          <a:effectLst/>
        </p:spPr>
        <p:txBody>
          <a:bodyPr>
            <a:spAutoFit/>
          </a:bodyPr>
          <a:lstStyle/>
          <a:p>
            <a:pPr>
              <a:spcBef>
                <a:spcPct val="50000"/>
              </a:spcBef>
            </a:pPr>
            <a:r>
              <a:rPr lang="pl-PL"/>
              <a:t>Drawieński Park Narodowy</a:t>
            </a:r>
            <a:r>
              <a:rPr lang="pl-PL" b="0">
                <a:hlinkClick r:id="rId3"/>
              </a:rPr>
              <a:t> </a:t>
            </a:r>
            <a:r>
              <a:rPr lang="pl-PL" b="0"/>
              <a:t/>
            </a:r>
            <a:br>
              <a:rPr lang="pl-PL" b="0"/>
            </a:br>
            <a:endParaRPr lang="pl-PL" b="0"/>
          </a:p>
          <a:p>
            <a:pPr>
              <a:spcBef>
                <a:spcPct val="50000"/>
              </a:spcBef>
            </a:pPr>
            <a:r>
              <a:rPr lang="pl-PL" b="0"/>
              <a:t>Położenie pogranicze woj. zachodniopomorskiego, lubuskiego i wielkopolskiego</a:t>
            </a:r>
          </a:p>
          <a:p>
            <a:pPr>
              <a:spcBef>
                <a:spcPct val="50000"/>
              </a:spcBef>
            </a:pPr>
            <a:r>
              <a:rPr lang="pl-PL" b="0"/>
              <a:t>Data utworzenia 1 maja 1990</a:t>
            </a:r>
          </a:p>
          <a:p>
            <a:pPr>
              <a:spcBef>
                <a:spcPct val="50000"/>
              </a:spcBef>
            </a:pPr>
            <a:r>
              <a:rPr lang="pl-PL" b="0"/>
              <a:t>Powierzchnia 114,41 km²</a:t>
            </a:r>
            <a:br>
              <a:rPr lang="pl-PL" b="0"/>
            </a:br>
            <a:r>
              <a:rPr lang="pl-PL" b="0"/>
              <a:t>- leśna 96,14 km²</a:t>
            </a:r>
            <a:br>
              <a:rPr lang="pl-PL" b="0"/>
            </a:br>
            <a:r>
              <a:rPr lang="pl-PL" b="0"/>
              <a:t>- uprawna 3,86 km²</a:t>
            </a:r>
            <a:br>
              <a:rPr lang="pl-PL" b="0"/>
            </a:br>
            <a:r>
              <a:rPr lang="pl-PL" b="0"/>
              <a:t>- wodna 9,37 km²</a:t>
            </a:r>
          </a:p>
          <a:p>
            <a:pPr>
              <a:spcBef>
                <a:spcPct val="50000"/>
              </a:spcBef>
            </a:pPr>
            <a:r>
              <a:rPr lang="pl-PL" b="0"/>
              <a:t>Pow. ochrony</a:t>
            </a:r>
            <a:br>
              <a:rPr lang="pl-PL" b="0"/>
            </a:br>
            <a:r>
              <a:rPr lang="pl-PL" b="0"/>
              <a:t>- ścisłej 3,68 km²</a:t>
            </a:r>
            <a:br>
              <a:rPr lang="pl-PL" b="0"/>
            </a:br>
            <a:r>
              <a:rPr lang="pl-PL" b="0"/>
              <a:t>- częściowej103,89 km²</a:t>
            </a:r>
            <a:br>
              <a:rPr lang="pl-PL" b="0"/>
            </a:br>
            <a:r>
              <a:rPr lang="pl-PL" b="0"/>
              <a:t>- krajobrazu 5,85 km²</a:t>
            </a:r>
          </a:p>
          <a:p>
            <a:pPr>
              <a:spcBef>
                <a:spcPct val="50000"/>
              </a:spcBef>
            </a:pPr>
            <a:r>
              <a:rPr lang="pl-PL" b="0"/>
              <a:t>Powierzchnia otuliny 408,96 km²</a:t>
            </a:r>
          </a:p>
          <a:p>
            <a:pPr>
              <a:spcBef>
                <a:spcPct val="50000"/>
              </a:spcBef>
            </a:pPr>
            <a:r>
              <a:rPr lang="pl-PL" b="0"/>
              <a:t>Długość szlaków turystycznych 77 km</a:t>
            </a:r>
          </a:p>
          <a:p>
            <a:pPr>
              <a:spcBef>
                <a:spcPct val="50000"/>
              </a:spcBef>
            </a:pPr>
            <a:r>
              <a:rPr lang="pl-PL" b="0"/>
              <a:t>Odwiedzających rocznie25 tys. (w 2003 roku:kajakarze 8411, biwakowicze 6321, wędkarze 1829, wycieczki 791)</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23850" y="260350"/>
            <a:ext cx="8496300" cy="4486275"/>
          </a:xfrm>
          <a:prstGeom prst="rect">
            <a:avLst/>
          </a:prstGeom>
          <a:noFill/>
          <a:ln w="9525">
            <a:noFill/>
            <a:miter lim="800000"/>
            <a:headEnd/>
            <a:tailEnd/>
          </a:ln>
          <a:effectLst/>
        </p:spPr>
        <p:txBody>
          <a:bodyPr>
            <a:spAutoFit/>
          </a:bodyPr>
          <a:lstStyle/>
          <a:p>
            <a:r>
              <a:rPr lang="pl-PL"/>
              <a:t>Drawieński Park Narodowy</a:t>
            </a:r>
            <a:r>
              <a:rPr lang="pl-PL" b="0"/>
              <a:t> - o powierzchni 114,41 km², utworzony 1 maja 1990, na terenie trzech województw:</a:t>
            </a:r>
          </a:p>
          <a:p>
            <a:r>
              <a:rPr lang="pl-PL" b="0"/>
              <a:t>- lubuskie: 55,91 km² </a:t>
            </a:r>
          </a:p>
          <a:p>
            <a:r>
              <a:rPr lang="pl-PL" b="0"/>
              <a:t>- zachodniopomorskie: 54,72 km² </a:t>
            </a:r>
          </a:p>
          <a:p>
            <a:r>
              <a:rPr lang="pl-PL" b="0"/>
              <a:t>- wielkopolskie: 3,78 km²</a:t>
            </a:r>
          </a:p>
          <a:p>
            <a:endParaRPr lang="pl-PL" b="0"/>
          </a:p>
          <a:p>
            <a:r>
              <a:rPr lang="pl-PL" b="0"/>
              <a:t>Park położony jest w północno-zachodniej Polsce, na Pojezierzu Drawskim, w kompleksie Puszczy Drawskiej. Południowa granica Parku przebiega wzdłuż drogi krajowej nr 22.</a:t>
            </a:r>
          </a:p>
          <a:p>
            <a:endParaRPr lang="pl-PL" b="0"/>
          </a:p>
          <a:p>
            <a:endParaRPr lang="pl-PL" b="0"/>
          </a:p>
          <a:p>
            <a:r>
              <a:rPr lang="pl-PL" b="0"/>
              <a:t>Lasy na terenie Parku zajmują 83% powierzchni. W większości są to lasy bukowe i dębowo-bukowe, a także bory sosnowe. Ponadto 10% powierzchni wodnej Parku zajmują jeziora wraz z rzekami. Główne rzeki to: Drawa i Płociczna. Jeziora: 20 zbiorników wodnych, w tym unikalne w skali kraju, jezioro Czarne. Największe jezioro Ostrowiec. W Parku znajduje się 13 obszarów ochrony ścisłej.</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descr="Plik:Drawienski Park Narodowy - jezioro Ostrowieckie 1.jpg">
            <a:hlinkClick r:id="rId2"/>
          </p:cNvPr>
          <p:cNvPicPr>
            <a:picLocks noChangeAspect="1" noChangeArrowheads="1"/>
          </p:cNvPicPr>
          <p:nvPr/>
        </p:nvPicPr>
        <p:blipFill>
          <a:blip r:embed="rId3"/>
          <a:srcRect/>
          <a:stretch>
            <a:fillRect/>
          </a:stretch>
        </p:blipFill>
        <p:spPr bwMode="auto">
          <a:xfrm>
            <a:off x="771525" y="571500"/>
            <a:ext cx="7600950" cy="5715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Plik:Jezioro Ostrowiec niedaleko Głuska.JPG">
            <a:hlinkClick r:id="rId2"/>
          </p:cNvPr>
          <p:cNvPicPr>
            <a:picLocks noChangeAspect="1" noChangeArrowheads="1"/>
          </p:cNvPicPr>
          <p:nvPr/>
        </p:nvPicPr>
        <p:blipFill>
          <a:blip r:embed="rId3"/>
          <a:srcRect/>
          <a:stretch>
            <a:fillRect/>
          </a:stretch>
        </p:blipFill>
        <p:spPr bwMode="auto">
          <a:xfrm>
            <a:off x="762000" y="1285875"/>
            <a:ext cx="7620000" cy="428625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23850" y="260350"/>
            <a:ext cx="8569325" cy="1739900"/>
          </a:xfrm>
          <a:prstGeom prst="rect">
            <a:avLst/>
          </a:prstGeom>
          <a:noFill/>
          <a:ln w="9525">
            <a:noFill/>
            <a:miter lim="800000"/>
            <a:headEnd/>
            <a:tailEnd/>
          </a:ln>
          <a:effectLst/>
        </p:spPr>
        <p:txBody>
          <a:bodyPr>
            <a:spAutoFit/>
          </a:bodyPr>
          <a:lstStyle/>
          <a:p>
            <a:r>
              <a:rPr lang="pl-PL"/>
              <a:t>Na świecie</a:t>
            </a:r>
          </a:p>
          <a:p>
            <a:r>
              <a:rPr lang="pl-PL" b="0">
                <a:hlinkClick r:id="rId2"/>
              </a:rPr>
              <a:t> </a:t>
            </a:r>
            <a:r>
              <a:rPr lang="pl-PL" b="0"/>
              <a:t> </a:t>
            </a:r>
          </a:p>
          <a:p>
            <a:r>
              <a:rPr lang="pl-PL" b="0"/>
              <a:t>Istnieje ponad 7000 parków narodowych, zajmujących łącznie ponad 1 mln km</a:t>
            </a:r>
            <a:r>
              <a:rPr lang="pl-PL" b="0" baseline="30000"/>
              <a:t>2</a:t>
            </a:r>
            <a:r>
              <a:rPr lang="pl-PL" b="0"/>
              <a:t>. Najstarszym parkiem narodowym na świecie jest Park Narodowy Yellowstone w Stanach Zjednoczonych, o powierzchni 8980 km². Ustawa w tej sprawie została podpisana przez prezydenta Granta 1 marca 1872 roku.</a:t>
            </a:r>
          </a:p>
        </p:txBody>
      </p:sp>
      <p:pic>
        <p:nvPicPr>
          <p:cNvPr id="31748" name="Picture 4" descr="Plik:Emerald pool in yellowstone 2.jpg">
            <a:hlinkClick r:id="rId3"/>
          </p:cNvPr>
          <p:cNvPicPr>
            <a:picLocks noChangeAspect="1" noChangeArrowheads="1"/>
          </p:cNvPicPr>
          <p:nvPr/>
        </p:nvPicPr>
        <p:blipFill>
          <a:blip r:embed="rId4"/>
          <a:srcRect/>
          <a:stretch>
            <a:fillRect/>
          </a:stretch>
        </p:blipFill>
        <p:spPr bwMode="auto">
          <a:xfrm>
            <a:off x="468313" y="2060575"/>
            <a:ext cx="6840537" cy="4300538"/>
          </a:xfrm>
          <a:prstGeom prst="rect">
            <a:avLst/>
          </a:prstGeom>
          <a:noFill/>
        </p:spPr>
      </p:pic>
      <p:sp>
        <p:nvSpPr>
          <p:cNvPr id="31749" name="Text Box 5"/>
          <p:cNvSpPr txBox="1">
            <a:spLocks noChangeArrowheads="1"/>
          </p:cNvSpPr>
          <p:nvPr/>
        </p:nvSpPr>
        <p:spPr bwMode="auto">
          <a:xfrm>
            <a:off x="7380288" y="5373688"/>
            <a:ext cx="1439862" cy="915987"/>
          </a:xfrm>
          <a:prstGeom prst="rect">
            <a:avLst/>
          </a:prstGeom>
          <a:noFill/>
          <a:ln w="9525">
            <a:noFill/>
            <a:miter lim="800000"/>
            <a:headEnd/>
            <a:tailEnd/>
          </a:ln>
          <a:effectLst/>
        </p:spPr>
        <p:txBody>
          <a:bodyPr>
            <a:spAutoFit/>
          </a:bodyPr>
          <a:lstStyle/>
          <a:p>
            <a:pPr>
              <a:spcBef>
                <a:spcPct val="50000"/>
              </a:spcBef>
            </a:pPr>
            <a:r>
              <a:rPr lang="pl-PL" b="0"/>
              <a:t>Park Narodowy Yellowstone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Plik:Jezioro Czarne.jpg">
            <a:hlinkClick r:id="rId2"/>
          </p:cNvPr>
          <p:cNvPicPr>
            <a:picLocks noChangeAspect="1" noChangeArrowheads="1"/>
          </p:cNvPicPr>
          <p:nvPr/>
        </p:nvPicPr>
        <p:blipFill>
          <a:blip r:embed="rId3"/>
          <a:srcRect/>
          <a:stretch>
            <a:fillRect/>
          </a:stretch>
        </p:blipFill>
        <p:spPr bwMode="auto">
          <a:xfrm>
            <a:off x="762000" y="890588"/>
            <a:ext cx="7620000" cy="507682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Plik:LOGO GORCZAŃSKIEGO PARKU NARODOWEGO.svg">
            <a:hlinkClick r:id="rId2"/>
          </p:cNvPr>
          <p:cNvPicPr>
            <a:picLocks noChangeAspect="1" noChangeArrowheads="1"/>
          </p:cNvPicPr>
          <p:nvPr/>
        </p:nvPicPr>
        <p:blipFill>
          <a:blip r:embed="rId3"/>
          <a:srcRect/>
          <a:stretch>
            <a:fillRect/>
          </a:stretch>
        </p:blipFill>
        <p:spPr bwMode="auto">
          <a:xfrm>
            <a:off x="5003800" y="1557338"/>
            <a:ext cx="3706813" cy="3633787"/>
          </a:xfrm>
          <a:prstGeom prst="rect">
            <a:avLst/>
          </a:prstGeom>
          <a:noFill/>
        </p:spPr>
      </p:pic>
      <p:sp>
        <p:nvSpPr>
          <p:cNvPr id="15364" name="Text Box 4"/>
          <p:cNvSpPr txBox="1">
            <a:spLocks noChangeArrowheads="1"/>
          </p:cNvSpPr>
          <p:nvPr/>
        </p:nvSpPr>
        <p:spPr bwMode="auto">
          <a:xfrm>
            <a:off x="179388" y="188913"/>
            <a:ext cx="4679950" cy="5178425"/>
          </a:xfrm>
          <a:prstGeom prst="rect">
            <a:avLst/>
          </a:prstGeom>
          <a:noFill/>
          <a:ln w="9525">
            <a:noFill/>
            <a:miter lim="800000"/>
            <a:headEnd/>
            <a:tailEnd/>
          </a:ln>
          <a:effectLst/>
        </p:spPr>
        <p:txBody>
          <a:bodyPr>
            <a:spAutoFit/>
          </a:bodyPr>
          <a:lstStyle/>
          <a:p>
            <a:pPr>
              <a:spcBef>
                <a:spcPct val="50000"/>
              </a:spcBef>
            </a:pPr>
            <a:r>
              <a:rPr lang="pl-PL"/>
              <a:t>Gorczański Park Narodowy</a:t>
            </a:r>
            <a:r>
              <a:rPr lang="pl-PL" b="0">
                <a:hlinkClick r:id="rId4"/>
              </a:rPr>
              <a:t> </a:t>
            </a:r>
            <a:r>
              <a:rPr lang="pl-PL" b="0"/>
              <a:t/>
            </a:r>
            <a:br>
              <a:rPr lang="pl-PL" b="0"/>
            </a:br>
            <a:endParaRPr lang="pl-PL" b="0"/>
          </a:p>
          <a:p>
            <a:pPr>
              <a:spcBef>
                <a:spcPct val="50000"/>
              </a:spcBef>
            </a:pPr>
            <a:r>
              <a:rPr lang="pl-PL" b="0"/>
              <a:t>Położenie woj. Małopolskie</a:t>
            </a:r>
          </a:p>
          <a:p>
            <a:pPr>
              <a:spcBef>
                <a:spcPct val="50000"/>
              </a:spcBef>
            </a:pPr>
            <a:r>
              <a:rPr lang="pl-PL" b="0"/>
              <a:t>Data utworzenia 1981</a:t>
            </a:r>
          </a:p>
          <a:p>
            <a:pPr>
              <a:spcBef>
                <a:spcPct val="50000"/>
              </a:spcBef>
            </a:pPr>
            <a:r>
              <a:rPr lang="pl-PL" b="0"/>
              <a:t>Powierzchnia 70,28 km²</a:t>
            </a:r>
            <a:br>
              <a:rPr lang="pl-PL" b="0"/>
            </a:br>
            <a:r>
              <a:rPr lang="pl-PL" b="0"/>
              <a:t>- leśna 65,91 km²</a:t>
            </a:r>
            <a:br>
              <a:rPr lang="pl-PL" b="0"/>
            </a:br>
            <a:r>
              <a:rPr lang="pl-PL" b="0"/>
              <a:t>- uprawna 4,18 km²</a:t>
            </a:r>
            <a:br>
              <a:rPr lang="pl-PL" b="0"/>
            </a:br>
            <a:r>
              <a:rPr lang="pl-PL" b="0"/>
              <a:t>- wodna 0,19 km²</a:t>
            </a:r>
          </a:p>
          <a:p>
            <a:pPr>
              <a:spcBef>
                <a:spcPct val="50000"/>
              </a:spcBef>
            </a:pPr>
            <a:r>
              <a:rPr lang="pl-PL" b="0"/>
              <a:t>Pow. ochrony</a:t>
            </a:r>
            <a:br>
              <a:rPr lang="pl-PL" b="0"/>
            </a:br>
            <a:r>
              <a:rPr lang="pl-PL" b="0"/>
              <a:t>- ścisłej 36,11 km²</a:t>
            </a:r>
            <a:br>
              <a:rPr lang="pl-PL" b="0"/>
            </a:br>
            <a:r>
              <a:rPr lang="pl-PL" b="0"/>
              <a:t>- częściowej 28,82 km²</a:t>
            </a:r>
            <a:br>
              <a:rPr lang="pl-PL" b="0"/>
            </a:br>
            <a:r>
              <a:rPr lang="pl-PL" b="0"/>
              <a:t>- krajobrazu 5,37 km²</a:t>
            </a:r>
          </a:p>
          <a:p>
            <a:pPr>
              <a:spcBef>
                <a:spcPct val="50000"/>
              </a:spcBef>
            </a:pPr>
            <a:r>
              <a:rPr lang="pl-PL" b="0"/>
              <a:t>Powierzchnia otuliny 166 km²</a:t>
            </a:r>
          </a:p>
          <a:p>
            <a:pPr>
              <a:spcBef>
                <a:spcPct val="50000"/>
              </a:spcBef>
            </a:pPr>
            <a:r>
              <a:rPr lang="pl-PL" b="0"/>
              <a:t>Długość szlaków turystycznych 109 km</a:t>
            </a:r>
          </a:p>
          <a:p>
            <a:pPr>
              <a:spcBef>
                <a:spcPct val="50000"/>
              </a:spcBef>
            </a:pPr>
            <a:r>
              <a:rPr lang="pl-PL" b="0"/>
              <a:t>Odwiedzających rocznie 45 tys.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9388" y="0"/>
            <a:ext cx="8856662" cy="5584825"/>
          </a:xfrm>
          <a:prstGeom prst="rect">
            <a:avLst/>
          </a:prstGeom>
          <a:noFill/>
          <a:ln w="9525">
            <a:noFill/>
            <a:miter lim="800000"/>
            <a:headEnd/>
            <a:tailEnd/>
          </a:ln>
          <a:effectLst/>
        </p:spPr>
        <p:txBody>
          <a:bodyPr>
            <a:spAutoFit/>
          </a:bodyPr>
          <a:lstStyle/>
          <a:p>
            <a:r>
              <a:rPr lang="pl-PL"/>
              <a:t>Gorczański Park Narodowy</a:t>
            </a:r>
            <a:r>
              <a:rPr lang="pl-PL" b="0"/>
              <a:t>, utworzony w 1981. </a:t>
            </a:r>
          </a:p>
          <a:p>
            <a:r>
              <a:rPr lang="pl-PL" b="0"/>
              <a:t>Obejmuje centralne pasmo Gorców, m.in. masywy Turbacza i Gorca. Dyrekcja Gorczańskiego Parku Narodowego znajduje się w Porębie Wielkiej.</a:t>
            </a:r>
            <a:endParaRPr lang="pl-PL"/>
          </a:p>
          <a:p>
            <a:endParaRPr lang="pl-PL" b="0"/>
          </a:p>
          <a:p>
            <a:r>
              <a:rPr lang="pl-PL" b="0"/>
              <a:t>Już przed II wojną światową dostrzegano konieczność ochrony pięknego krajobrazu i posiadającego duże walory przyrodnicze obszaru Gorców. W 1927 r. właściciel tych terenów – Ludwik Wodzicki z Poręby Wielkiej utworzył na obszarze 114 ha rezerwat przyrody im. Władysława Orkana. Właściwy Gorczański Park Narodowy utworzono jednak dopiero w 1981 r. Początkowo miał powierzchnię 5908 ha, w 1988 r. został rozszerzony do 6763 ha, później zwiększono jeszcze jego powierzchnię; stan na 2002 r. wynosi 7030 ha. Najstarszym sakralnym zabytkiem GPN jest kapliczka Bulandy na Polanie Jaworzyna Kamienicka.</a:t>
            </a:r>
            <a:endParaRPr lang="pl-PL"/>
          </a:p>
          <a:p>
            <a:endParaRPr lang="pl-PL" b="0"/>
          </a:p>
          <a:p>
            <a:r>
              <a:rPr lang="pl-PL" b="0"/>
              <a:t>Znajduje się na terenie 5 gmin: Mszana Dolna (1161 ha), Niedźwiedź (2995 ha), Kamienica (1313 ha), Nowy Targ (598 ha), Ochotnica Dolna (963 ha). Większość obszaru stanowi własność Skarbu Państwa (6567 ha), pozostałe to własność prywatna (382 ha) lub gminna (81 ha). Na obszarze parku znajdują się poza Turbaczem wszystkie najwyższe szczyty Gorców: Jaworzyna Kamienicka (1288 m), Kiczora (1282 m), Kudłoń (1279 m), Gorc (1228 m) i Czoło Turbacza (1258 m). Symbolem parku jest salamandra plamista.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Plik:Gorce a1.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Plik:Gorce a2.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lik:Crocus scepusiensis a5.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Plik:LOGO PARKU NARODOWEGO GÓR STOŁOWYCH.svg">
            <a:hlinkClick r:id="rId2"/>
          </p:cNvPr>
          <p:cNvPicPr>
            <a:picLocks noChangeAspect="1" noChangeArrowheads="1"/>
          </p:cNvPicPr>
          <p:nvPr/>
        </p:nvPicPr>
        <p:blipFill>
          <a:blip r:embed="rId3"/>
          <a:srcRect/>
          <a:stretch>
            <a:fillRect/>
          </a:stretch>
        </p:blipFill>
        <p:spPr bwMode="auto">
          <a:xfrm>
            <a:off x="4859338" y="1484313"/>
            <a:ext cx="3865562" cy="3859212"/>
          </a:xfrm>
          <a:prstGeom prst="rect">
            <a:avLst/>
          </a:prstGeom>
          <a:noFill/>
        </p:spPr>
      </p:pic>
      <p:sp>
        <p:nvSpPr>
          <p:cNvPr id="10244" name="Text Box 4"/>
          <p:cNvSpPr txBox="1">
            <a:spLocks noChangeArrowheads="1"/>
          </p:cNvSpPr>
          <p:nvPr/>
        </p:nvSpPr>
        <p:spPr bwMode="auto">
          <a:xfrm>
            <a:off x="179388" y="0"/>
            <a:ext cx="4679950" cy="5178425"/>
          </a:xfrm>
          <a:prstGeom prst="rect">
            <a:avLst/>
          </a:prstGeom>
          <a:noFill/>
          <a:ln w="9525">
            <a:noFill/>
            <a:miter lim="800000"/>
            <a:headEnd/>
            <a:tailEnd/>
          </a:ln>
          <a:effectLst/>
        </p:spPr>
        <p:txBody>
          <a:bodyPr>
            <a:spAutoFit/>
          </a:bodyPr>
          <a:lstStyle/>
          <a:p>
            <a:pPr>
              <a:spcBef>
                <a:spcPct val="50000"/>
              </a:spcBef>
            </a:pPr>
            <a:r>
              <a:rPr lang="pl-PL"/>
              <a:t>Park Narodowy Gór Stołowych</a:t>
            </a:r>
            <a:r>
              <a:rPr lang="pl-PL">
                <a:hlinkClick r:id="rId4"/>
              </a:rPr>
              <a:t> </a:t>
            </a:r>
            <a:r>
              <a:rPr lang="pl-PL"/>
              <a:t/>
            </a:r>
            <a:br>
              <a:rPr lang="pl-PL"/>
            </a:br>
            <a:endParaRPr lang="pl-PL" b="0"/>
          </a:p>
          <a:p>
            <a:pPr>
              <a:spcBef>
                <a:spcPct val="50000"/>
              </a:spcBef>
            </a:pPr>
            <a:r>
              <a:rPr lang="pl-PL" b="0"/>
              <a:t>Położenie woj. Dolnośląskie</a:t>
            </a:r>
          </a:p>
          <a:p>
            <a:pPr>
              <a:spcBef>
                <a:spcPct val="50000"/>
              </a:spcBef>
            </a:pPr>
            <a:r>
              <a:rPr lang="pl-PL" b="0"/>
              <a:t>Data utworzenia16 września 1993 r.</a:t>
            </a:r>
          </a:p>
          <a:p>
            <a:pPr>
              <a:spcBef>
                <a:spcPct val="50000"/>
              </a:spcBef>
            </a:pPr>
            <a:r>
              <a:rPr lang="pl-PL" b="0"/>
              <a:t>Powierzchnia 63,39 km²</a:t>
            </a:r>
            <a:br>
              <a:rPr lang="pl-PL" b="0"/>
            </a:br>
            <a:r>
              <a:rPr lang="pl-PL" b="0"/>
              <a:t>- leśna 57,79 km²</a:t>
            </a:r>
            <a:br>
              <a:rPr lang="pl-PL" b="0"/>
            </a:br>
            <a:r>
              <a:rPr lang="pl-PL" b="0"/>
              <a:t>- uprawna 4,58 km²</a:t>
            </a:r>
            <a:br>
              <a:rPr lang="pl-PL" b="0"/>
            </a:br>
            <a:r>
              <a:rPr lang="pl-PL" b="0"/>
              <a:t>- wodna 0,02 km²</a:t>
            </a:r>
          </a:p>
          <a:p>
            <a:pPr>
              <a:spcBef>
                <a:spcPct val="50000"/>
              </a:spcBef>
            </a:pPr>
            <a:r>
              <a:rPr lang="pl-PL" b="0"/>
              <a:t>Pow. ochrony</a:t>
            </a:r>
            <a:br>
              <a:rPr lang="pl-PL" b="0"/>
            </a:br>
            <a:r>
              <a:rPr lang="pl-PL" b="0"/>
              <a:t>- ścisłej 3,76 km²</a:t>
            </a:r>
            <a:br>
              <a:rPr lang="pl-PL" b="0"/>
            </a:br>
            <a:r>
              <a:rPr lang="pl-PL" b="0"/>
              <a:t>- częściowej 56,51 km²</a:t>
            </a:r>
            <a:br>
              <a:rPr lang="pl-PL" b="0"/>
            </a:br>
            <a:r>
              <a:rPr lang="pl-PL" b="0"/>
              <a:t>- krajobrazu 3,12 km²</a:t>
            </a:r>
          </a:p>
          <a:p>
            <a:pPr>
              <a:spcBef>
                <a:spcPct val="50000"/>
              </a:spcBef>
            </a:pPr>
            <a:r>
              <a:rPr lang="pl-PL" b="0"/>
              <a:t>Powierzchnia otuliny </a:t>
            </a:r>
          </a:p>
          <a:p>
            <a:pPr>
              <a:spcBef>
                <a:spcPct val="50000"/>
              </a:spcBef>
            </a:pPr>
            <a:r>
              <a:rPr lang="pl-PL" b="0"/>
              <a:t>Długość szlaków turystycznych 100 km</a:t>
            </a:r>
          </a:p>
          <a:p>
            <a:pPr>
              <a:spcBef>
                <a:spcPct val="50000"/>
              </a:spcBef>
            </a:pPr>
            <a:r>
              <a:rPr lang="pl-PL" b="0"/>
              <a:t>Odwiedzających rocznie 215 tys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79388" y="188913"/>
            <a:ext cx="8785225" cy="5584825"/>
          </a:xfrm>
          <a:prstGeom prst="rect">
            <a:avLst/>
          </a:prstGeom>
          <a:noFill/>
          <a:ln w="9525">
            <a:noFill/>
            <a:miter lim="800000"/>
            <a:headEnd/>
            <a:tailEnd/>
          </a:ln>
          <a:effectLst/>
        </p:spPr>
        <p:txBody>
          <a:bodyPr>
            <a:spAutoFit/>
          </a:bodyPr>
          <a:lstStyle/>
          <a:p>
            <a:r>
              <a:rPr lang="pl-PL"/>
              <a:t>Park Narodowy Gór Stołowych </a:t>
            </a:r>
          </a:p>
          <a:p>
            <a:r>
              <a:rPr lang="pl-PL" b="0"/>
              <a:t>– Park jest położony na terenie Sudetów Środkowych na południowym zachodzie ziemi kłodzkiej, przy granicy polsko-czeskiej. Górami Stołowymi nazywana jest znajdująca się na terytorium Polski południowo-zachodnia część rozległej, piaskowcowej płyty wypełniającej Nieckę Śródsudecką, pomiędzy Karkonoszami, a Górami Bystrzyckimi i Orlickimi. Czeski jej fragment nosi nazwę Broumovska Vrchovina i również objęty jest ochroną. Najdalej wysunięta na północny zachód część po polskiej stronie nosi nazwę Zaworów.</a:t>
            </a:r>
          </a:p>
          <a:p>
            <a:endParaRPr lang="pl-PL" b="0"/>
          </a:p>
          <a:p>
            <a:r>
              <a:rPr lang="pl-PL" b="0"/>
              <a:t>Park Narodowy Gór Stołowych utworzono rozporządzeniem Rady Ministrów z dnia 16 września 1993 r. (Dz. U. z 1993 r. Nr 88, poz. 407) przekształcając Stołowogórski Park Krajobrazowy. Zajmuje obszar ok. 63 km² wierzchowinowej ich partii z najwyższymi wzniesieniami – Szczelińcem Wielkim (919 m n.p.m.) i Skalniakiem (915 m n.p.m.). W granicach Parku znajduje się też południowo-zachodnia część Gór Stołowych, zbudowana ze skał magmowych – granodiorytów (Krucza Kopa). Poza jego granicami znajduje się niewielka, najniższa, południowo-wschodnia część Gór Stołowych oraz dwie enklawy obejmujące rejon Karłowa oraz kopalni piaskowca "Radków". W otulinie Parku znajdują się popularne uzdrowiska: Polanica-Zdrój, Duszniki-Zdrój i Kudowa-Zdrój.</a:t>
            </a:r>
          </a:p>
          <a:p>
            <a:endParaRPr lang="pl-PL" b="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Plik:Szczeliniec6.jpg">
            <a:hlinkClick r:id="rId2"/>
          </p:cNvPr>
          <p:cNvPicPr>
            <a:picLocks noChangeAspect="1" noChangeArrowheads="1"/>
          </p:cNvPicPr>
          <p:nvPr/>
        </p:nvPicPr>
        <p:blipFill>
          <a:blip r:embed="rId3"/>
          <a:srcRect/>
          <a:stretch>
            <a:fillRect/>
          </a:stretch>
        </p:blipFill>
        <p:spPr bwMode="auto">
          <a:xfrm>
            <a:off x="2428875" y="571500"/>
            <a:ext cx="4286250" cy="5715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20100416194028-bc2abe6c"/>
          <p:cNvPicPr>
            <a:picLocks noChangeAspect="1" noChangeArrowheads="1"/>
          </p:cNvPicPr>
          <p:nvPr/>
        </p:nvPicPr>
        <p:blipFill>
          <a:blip r:embed="rId2"/>
          <a:srcRect/>
          <a:stretch>
            <a:fillRect/>
          </a:stretch>
        </p:blipFill>
        <p:spPr bwMode="auto">
          <a:xfrm>
            <a:off x="539750" y="260350"/>
            <a:ext cx="3429000" cy="4572000"/>
          </a:xfrm>
          <a:prstGeom prst="rect">
            <a:avLst/>
          </a:prstGeom>
          <a:noFill/>
        </p:spPr>
      </p:pic>
      <p:pic>
        <p:nvPicPr>
          <p:cNvPr id="75779" name="Picture 3" descr="20100416193909-bbe5c339"/>
          <p:cNvPicPr>
            <a:picLocks noChangeAspect="1" noChangeArrowheads="1"/>
          </p:cNvPicPr>
          <p:nvPr/>
        </p:nvPicPr>
        <p:blipFill>
          <a:blip r:embed="rId3"/>
          <a:srcRect/>
          <a:stretch>
            <a:fillRect/>
          </a:stretch>
        </p:blipFill>
        <p:spPr bwMode="auto">
          <a:xfrm>
            <a:off x="5219700" y="1773238"/>
            <a:ext cx="3429000" cy="4572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79388" y="115888"/>
            <a:ext cx="8785225" cy="6408737"/>
          </a:xfrm>
          <a:prstGeom prst="rect">
            <a:avLst/>
          </a:prstGeom>
          <a:noFill/>
          <a:ln w="9525">
            <a:noFill/>
            <a:miter lim="800000"/>
            <a:headEnd/>
            <a:tailEnd/>
          </a:ln>
          <a:effectLst/>
        </p:spPr>
        <p:txBody>
          <a:bodyPr>
            <a:spAutoFit/>
          </a:bodyPr>
          <a:lstStyle/>
          <a:p>
            <a:r>
              <a:rPr lang="pl-PL"/>
              <a:t>Do największych na świecie parków narodowych należą:</a:t>
            </a:r>
          </a:p>
          <a:p>
            <a:endParaRPr lang="pl-PL"/>
          </a:p>
          <a:p>
            <a:r>
              <a:rPr lang="pl-PL" b="0"/>
              <a:t>Park Narodowy Grønlands − Grenlandia − 972000 km² </a:t>
            </a:r>
          </a:p>
          <a:p>
            <a:r>
              <a:rPr lang="pl-PL" b="0"/>
              <a:t>Park Narodowy Tasili Wan Ahdżar − Algieria − 72000 km² </a:t>
            </a:r>
          </a:p>
          <a:p>
            <a:r>
              <a:rPr lang="pl-PL" b="0"/>
              <a:t>Park Narodowy Wrangla-Świętego Eliasza − USA − 53321 km² </a:t>
            </a:r>
          </a:p>
          <a:p>
            <a:r>
              <a:rPr lang="pl-PL" b="0"/>
              <a:t>Park Narodowy Namib-Naukluft − Namibia − 49768 km² </a:t>
            </a:r>
          </a:p>
          <a:p>
            <a:r>
              <a:rPr lang="pl-PL" b="0"/>
              <a:t>Wielki Rezerwat Gobijski − Mongolia − 45000 km² </a:t>
            </a:r>
          </a:p>
          <a:p>
            <a:r>
              <a:rPr lang="pl-PL" b="0"/>
              <a:t>Park Narodowy Bizona Leśnego − Kanada − 44807 km² </a:t>
            </a:r>
          </a:p>
          <a:p>
            <a:r>
              <a:rPr lang="pl-PL" b="0"/>
              <a:t>Transgraniczny Park Narodowy Kgalagadi − RPA/Botswana − 38000 km² </a:t>
            </a:r>
          </a:p>
          <a:p>
            <a:r>
              <a:rPr lang="pl-PL" b="0"/>
              <a:t>Park Narodowy Quttinirpaaq − Kanada − 37775 km² </a:t>
            </a:r>
          </a:p>
          <a:p>
            <a:r>
              <a:rPr lang="pl-PL" b="0"/>
              <a:t>Park Narodowy Salonga − Demokratyczna Republika Konga − 36000 km² </a:t>
            </a:r>
          </a:p>
          <a:p>
            <a:r>
              <a:rPr lang="pl-PL" b="0"/>
              <a:t>Park Narodowy O'Higgins − Chile − 35259 km² </a:t>
            </a:r>
          </a:p>
          <a:p>
            <a:r>
              <a:rPr lang="pl-PL" b="0"/>
              <a:t>Park Narodowy Gates of the Arctic − USA − 34287 km² </a:t>
            </a:r>
          </a:p>
          <a:p>
            <a:r>
              <a:rPr lang="pl-PL" b="0"/>
              <a:t>Park Narodowy Canaima − Wenezuela − 30000 km² </a:t>
            </a:r>
          </a:p>
          <a:p>
            <a:r>
              <a:rPr lang="pl-PL" b="0"/>
              <a:t>Park Narodowy Denali − USA − 24584 km² </a:t>
            </a:r>
          </a:p>
          <a:p>
            <a:r>
              <a:rPr lang="pl-PL" b="0"/>
              <a:t>Park Narodowy Kafue − Zambia − 22400 km² </a:t>
            </a:r>
          </a:p>
          <a:p>
            <a:r>
              <a:rPr lang="pl-PL" b="0"/>
              <a:t>Park Narodowy Etosha − Namibia − 22270 km² </a:t>
            </a:r>
          </a:p>
          <a:p>
            <a:r>
              <a:rPr lang="pl-PL" b="0"/>
              <a:t>Park Narodowy Pico da Neblina − Brazylia − 22200 km² </a:t>
            </a:r>
          </a:p>
          <a:p>
            <a:r>
              <a:rPr lang="pl-PL" b="0"/>
              <a:t>Park Narodowy Sirmilik − Kanada − 22200 km² </a:t>
            </a:r>
          </a:p>
          <a:p>
            <a:r>
              <a:rPr lang="pl-PL" b="0"/>
              <a:t>Park Narodowy Kluane − Kanada − 22015 km² </a:t>
            </a:r>
          </a:p>
          <a:p>
            <a:r>
              <a:rPr lang="pl-PL" b="0"/>
              <a:t>Park Narodowy Auyuittuq − Kanada − 21471 km² </a:t>
            </a:r>
          </a:p>
          <a:p>
            <a:r>
              <a:rPr lang="pl-PL" b="0"/>
              <a:t>Park Narodowy Tsavo − Kenia − 20800 km² </a:t>
            </a:r>
          </a:p>
          <a:p>
            <a:r>
              <a:rPr lang="pl-PL" b="0"/>
              <a:t>Park Narodowy Ukkusiksalik − Kanada − 20500 km²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20100416184701-1a57e05f"/>
          <p:cNvPicPr>
            <a:picLocks noChangeAspect="1" noChangeArrowheads="1"/>
          </p:cNvPicPr>
          <p:nvPr/>
        </p:nvPicPr>
        <p:blipFill>
          <a:blip r:embed="rId2"/>
          <a:srcRect l="7974" t="7651" r="6918" b="7980"/>
          <a:stretch>
            <a:fillRect/>
          </a:stretch>
        </p:blipFill>
        <p:spPr bwMode="auto">
          <a:xfrm>
            <a:off x="0" y="0"/>
            <a:ext cx="5761038" cy="4464050"/>
          </a:xfrm>
          <a:prstGeom prst="rect">
            <a:avLst/>
          </a:prstGeom>
          <a:noFill/>
        </p:spPr>
      </p:pic>
      <p:pic>
        <p:nvPicPr>
          <p:cNvPr id="76803" name="Picture 3" descr="20100416184824-ec62aba4"/>
          <p:cNvPicPr>
            <a:picLocks noChangeAspect="1" noChangeArrowheads="1"/>
          </p:cNvPicPr>
          <p:nvPr/>
        </p:nvPicPr>
        <p:blipFill>
          <a:blip r:embed="rId3"/>
          <a:srcRect l="7727" t="7784" r="6975" b="10887"/>
          <a:stretch>
            <a:fillRect/>
          </a:stretch>
        </p:blipFill>
        <p:spPr bwMode="auto">
          <a:xfrm>
            <a:off x="5183188" y="3905250"/>
            <a:ext cx="3960812" cy="295275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Plik:Pn kampin.svg">
            <a:hlinkClick r:id="rId2"/>
          </p:cNvPr>
          <p:cNvPicPr>
            <a:picLocks noChangeAspect="1" noChangeArrowheads="1"/>
          </p:cNvPicPr>
          <p:nvPr/>
        </p:nvPicPr>
        <p:blipFill>
          <a:blip r:embed="rId3"/>
          <a:srcRect/>
          <a:stretch>
            <a:fillRect/>
          </a:stretch>
        </p:blipFill>
        <p:spPr bwMode="auto">
          <a:xfrm>
            <a:off x="5651500" y="1484313"/>
            <a:ext cx="2973388" cy="2973387"/>
          </a:xfrm>
          <a:prstGeom prst="rect">
            <a:avLst/>
          </a:prstGeom>
          <a:noFill/>
        </p:spPr>
      </p:pic>
      <p:sp>
        <p:nvSpPr>
          <p:cNvPr id="7172" name="Text Box 4"/>
          <p:cNvSpPr txBox="1">
            <a:spLocks noChangeArrowheads="1"/>
          </p:cNvSpPr>
          <p:nvPr/>
        </p:nvSpPr>
        <p:spPr bwMode="auto">
          <a:xfrm>
            <a:off x="179388" y="188913"/>
            <a:ext cx="5329237" cy="5453062"/>
          </a:xfrm>
          <a:prstGeom prst="rect">
            <a:avLst/>
          </a:prstGeom>
          <a:noFill/>
          <a:ln w="9525">
            <a:noFill/>
            <a:miter lim="800000"/>
            <a:headEnd/>
            <a:tailEnd/>
          </a:ln>
          <a:effectLst/>
        </p:spPr>
        <p:txBody>
          <a:bodyPr>
            <a:spAutoFit/>
          </a:bodyPr>
          <a:lstStyle/>
          <a:p>
            <a:pPr>
              <a:spcBef>
                <a:spcPct val="50000"/>
              </a:spcBef>
            </a:pPr>
            <a:r>
              <a:rPr lang="pl-PL"/>
              <a:t>Kampinoski Park Narodowy</a:t>
            </a:r>
            <a:br>
              <a:rPr lang="pl-PL"/>
            </a:br>
            <a:r>
              <a:rPr lang="pl-PL"/>
              <a:t>rezerwat biosfery UNESCO</a:t>
            </a:r>
            <a:r>
              <a:rPr lang="pl-PL" b="0">
                <a:hlinkClick r:id="rId4"/>
              </a:rPr>
              <a:t> </a:t>
            </a:r>
            <a:r>
              <a:rPr lang="pl-PL" b="0"/>
              <a:t/>
            </a:r>
            <a:br>
              <a:rPr lang="pl-PL" b="0"/>
            </a:br>
            <a:endParaRPr lang="pl-PL" b="0"/>
          </a:p>
          <a:p>
            <a:pPr>
              <a:spcBef>
                <a:spcPct val="50000"/>
              </a:spcBef>
            </a:pPr>
            <a:r>
              <a:rPr lang="pl-PL" b="0"/>
              <a:t>Położenie woj. Mazowieckie</a:t>
            </a:r>
          </a:p>
          <a:p>
            <a:pPr>
              <a:spcBef>
                <a:spcPct val="50000"/>
              </a:spcBef>
            </a:pPr>
            <a:r>
              <a:rPr lang="pl-PL" b="0"/>
              <a:t>Data utworzenia16 stycznia 1959</a:t>
            </a:r>
          </a:p>
          <a:p>
            <a:pPr>
              <a:spcBef>
                <a:spcPct val="50000"/>
              </a:spcBef>
            </a:pPr>
            <a:r>
              <a:rPr lang="pl-PL" b="0"/>
              <a:t>Powierzchnia 385,44 km²</a:t>
            </a:r>
            <a:br>
              <a:rPr lang="pl-PL" b="0"/>
            </a:br>
            <a:r>
              <a:rPr lang="pl-PL" b="0"/>
              <a:t>- leśna 275,66 km²</a:t>
            </a:r>
            <a:br>
              <a:rPr lang="pl-PL" b="0"/>
            </a:br>
            <a:r>
              <a:rPr lang="pl-PL" b="0"/>
              <a:t>- uprawna 79,5 km²</a:t>
            </a:r>
            <a:br>
              <a:rPr lang="pl-PL" b="0"/>
            </a:br>
            <a:r>
              <a:rPr lang="pl-PL" b="0"/>
              <a:t>- wodna1,84 km²</a:t>
            </a:r>
          </a:p>
          <a:p>
            <a:pPr>
              <a:spcBef>
                <a:spcPct val="50000"/>
              </a:spcBef>
            </a:pPr>
            <a:r>
              <a:rPr lang="pl-PL" b="0"/>
              <a:t>Pow. ochrony</a:t>
            </a:r>
            <a:br>
              <a:rPr lang="pl-PL" b="0"/>
            </a:br>
            <a:r>
              <a:rPr lang="pl-PL" b="0"/>
              <a:t>- ścisłej 46,38 km²</a:t>
            </a:r>
            <a:br>
              <a:rPr lang="pl-PL" b="0"/>
            </a:br>
            <a:r>
              <a:rPr lang="pl-PL" b="0"/>
              <a:t>- częściowej 309,9 km²</a:t>
            </a:r>
            <a:br>
              <a:rPr lang="pl-PL" b="0"/>
            </a:br>
            <a:r>
              <a:rPr lang="pl-PL" b="0"/>
              <a:t>- krajobrazu 29,16 km²</a:t>
            </a:r>
          </a:p>
          <a:p>
            <a:pPr>
              <a:spcBef>
                <a:spcPct val="50000"/>
              </a:spcBef>
            </a:pPr>
            <a:r>
              <a:rPr lang="pl-PL" b="0"/>
              <a:t>Powierzchnia otuliny 377,56 km²</a:t>
            </a:r>
          </a:p>
          <a:p>
            <a:pPr>
              <a:spcBef>
                <a:spcPct val="50000"/>
              </a:spcBef>
            </a:pPr>
            <a:r>
              <a:rPr lang="pl-PL" b="0"/>
              <a:t>Długość szlaków turystycznych 1230,8 km</a:t>
            </a:r>
          </a:p>
          <a:p>
            <a:pPr>
              <a:spcBef>
                <a:spcPct val="50000"/>
              </a:spcBef>
            </a:pPr>
            <a:r>
              <a:rPr lang="pl-PL" b="0"/>
              <a:t>Odwiedzających rocznie1 milion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79388" y="115888"/>
            <a:ext cx="8785225" cy="6408737"/>
          </a:xfrm>
          <a:prstGeom prst="rect">
            <a:avLst/>
          </a:prstGeom>
          <a:noFill/>
          <a:ln w="9525">
            <a:noFill/>
            <a:miter lim="800000"/>
            <a:headEnd/>
            <a:tailEnd/>
          </a:ln>
          <a:effectLst/>
        </p:spPr>
        <p:txBody>
          <a:bodyPr>
            <a:spAutoFit/>
          </a:bodyPr>
          <a:lstStyle/>
          <a:p>
            <a:r>
              <a:rPr lang="pl-PL"/>
              <a:t>Kampinoski Park Narodowy (skrót: KPN)</a:t>
            </a:r>
            <a:r>
              <a:rPr lang="pl-PL" b="0"/>
              <a:t> – Utworzony został 16 stycznia 1959.</a:t>
            </a:r>
          </a:p>
          <a:p>
            <a:r>
              <a:rPr lang="pl-PL" b="0"/>
              <a:t>21 stycznia 2000 KPN został wpisany na światową listę rezerwatów biosfery UNESCO</a:t>
            </a:r>
          </a:p>
          <a:p>
            <a:r>
              <a:rPr lang="pl-PL" b="0"/>
              <a:t>Obejmuje tereny Puszczy Kampinoskiej w pradolinie Wisły, w zachodniej części Kotliny Warszawskiej. W puszczy, która jest pozostałością po Puszczy Mazowieckiej, zaczęto karczowanie polan, uprawę ziemi i budowę osad w XVII w. Osady rozrastały się w miarę powiększania areału rolnego. W XX wieku sytuacja uległa zmianie. Od końca lat 70. ziemia jest wykupywana przez KPN i stopniowo zalesiana, a osadnictwo ograniczane. Na odtworzenie boru potrzeba 150 lat, by powstał najbardziej cenny drzewostan grądowy – 350 do 400 lat. Powierzchnia parku wynosi 38 544 ha, powierzchnia otuliny 37 756 ha.</a:t>
            </a:r>
          </a:p>
          <a:p>
            <a:r>
              <a:rPr lang="pl-PL" b="0"/>
              <a:t>Wydmy powstałe w pradolinie Wisły i obszary bagienne są najbardziej charakterystycznymi elementami tutejszego krajobrazu. Wydmy Parku uważane są za najlepiej zachowany kompleks wydm śródlądowych w skali Europy. Tak kontrastowe środowiska sprzyjają różnorodności świata roślin i zwierząt. Bagna porośnięte są roślinnością łąkową, turzycami, zaroślami i lasami bagiennymi, do których należą występujące w Parku lasy olsowe i łęgowe. Najczęściej spotykanym w Puszczy Kampinoskiej zespołem leśnym jest kontynentalny bór sosnowy świeży. Z dębów stanowiących tu ważną domieszkę – około 10% – występują trzy gatunki, dwa rodzime: dąb szypułkowy i dąb bezszypułkowy oraz pochodzący z Ameryki dąb czerwony.</a:t>
            </a:r>
            <a:endParaRPr lang="pl-PL" b="0">
              <a:hlinkClick r:id="rId2"/>
            </a:endParaRPr>
          </a:p>
          <a:p>
            <a:r>
              <a:rPr lang="pl-PL" b="0">
                <a:hlinkClick r:id="rId2"/>
              </a:rPr>
              <a:t> </a:t>
            </a:r>
            <a:r>
              <a:rPr lang="pl-PL" b="0"/>
              <a:t> </a:t>
            </a:r>
          </a:p>
          <a:p>
            <a:r>
              <a:rPr lang="pl-PL" b="0">
                <a:hlinkClick r:id="rId2" tooltip="Powiększ"/>
              </a:rPr>
              <a:t> </a:t>
            </a:r>
            <a:endParaRPr lang="pl-PL" b="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Plik:Kampinoski Park Narodowy okolice palmir 01.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Plik:Poland Kampinos April 1.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3" descr="Plik:Poland Kampinos Grus grus 1.jpg">
            <a:hlinkClick r:id="rId2"/>
          </p:cNvPr>
          <p:cNvPicPr>
            <a:picLocks noChangeAspect="1" noChangeArrowheads="1"/>
          </p:cNvPicPr>
          <p:nvPr/>
        </p:nvPicPr>
        <p:blipFill>
          <a:blip r:embed="rId3"/>
          <a:srcRect/>
          <a:stretch>
            <a:fillRect/>
          </a:stretch>
        </p:blipFill>
        <p:spPr bwMode="auto">
          <a:xfrm>
            <a:off x="323850" y="260350"/>
            <a:ext cx="5256213" cy="4210050"/>
          </a:xfrm>
          <a:prstGeom prst="rect">
            <a:avLst/>
          </a:prstGeom>
          <a:noFill/>
        </p:spPr>
      </p:pic>
      <p:pic>
        <p:nvPicPr>
          <p:cNvPr id="118789" name="Picture 5" descr="Plik:Poland Kampinos Alces alces 1.jpg">
            <a:hlinkClick r:id="rId4"/>
          </p:cNvPr>
          <p:cNvPicPr>
            <a:picLocks noChangeAspect="1" noChangeArrowheads="1"/>
          </p:cNvPicPr>
          <p:nvPr/>
        </p:nvPicPr>
        <p:blipFill>
          <a:blip r:embed="rId5"/>
          <a:srcRect/>
          <a:stretch>
            <a:fillRect/>
          </a:stretch>
        </p:blipFill>
        <p:spPr bwMode="auto">
          <a:xfrm>
            <a:off x="4572000" y="3225800"/>
            <a:ext cx="4297363" cy="3433763"/>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3" descr="Plik:Karkonoski Park Narodowy-logo.png">
            <a:hlinkClick r:id="rId2"/>
          </p:cNvPr>
          <p:cNvPicPr>
            <a:picLocks noChangeAspect="1" noChangeArrowheads="1"/>
          </p:cNvPicPr>
          <p:nvPr/>
        </p:nvPicPr>
        <p:blipFill>
          <a:blip r:embed="rId3"/>
          <a:srcRect/>
          <a:stretch>
            <a:fillRect/>
          </a:stretch>
        </p:blipFill>
        <p:spPr bwMode="auto">
          <a:xfrm>
            <a:off x="4859338" y="1557338"/>
            <a:ext cx="3865562" cy="3865562"/>
          </a:xfrm>
          <a:prstGeom prst="rect">
            <a:avLst/>
          </a:prstGeom>
          <a:noFill/>
        </p:spPr>
      </p:pic>
      <p:sp>
        <p:nvSpPr>
          <p:cNvPr id="116740" name="Text Box 4"/>
          <p:cNvSpPr txBox="1">
            <a:spLocks noChangeArrowheads="1"/>
          </p:cNvSpPr>
          <p:nvPr/>
        </p:nvSpPr>
        <p:spPr bwMode="auto">
          <a:xfrm>
            <a:off x="250825" y="260350"/>
            <a:ext cx="4465638" cy="5727700"/>
          </a:xfrm>
          <a:prstGeom prst="rect">
            <a:avLst/>
          </a:prstGeom>
          <a:noFill/>
          <a:ln w="9525">
            <a:noFill/>
            <a:miter lim="800000"/>
            <a:headEnd/>
            <a:tailEnd/>
          </a:ln>
          <a:effectLst/>
        </p:spPr>
        <p:txBody>
          <a:bodyPr>
            <a:spAutoFit/>
          </a:bodyPr>
          <a:lstStyle/>
          <a:p>
            <a:pPr>
              <a:spcBef>
                <a:spcPct val="50000"/>
              </a:spcBef>
            </a:pPr>
            <a:r>
              <a:rPr lang="pl-PL"/>
              <a:t>Karkonoski Park Narodowy</a:t>
            </a:r>
            <a:br>
              <a:rPr lang="pl-PL"/>
            </a:br>
            <a:r>
              <a:rPr lang="pl-PL"/>
              <a:t>Część Rezerwatu Biosfery UNESCO Karkonosze/Krkonoše</a:t>
            </a:r>
            <a:r>
              <a:rPr lang="pl-PL">
                <a:hlinkClick r:id="rId4"/>
              </a:rPr>
              <a:t> </a:t>
            </a:r>
            <a:r>
              <a:rPr lang="pl-PL"/>
              <a:t/>
            </a:r>
            <a:br>
              <a:rPr lang="pl-PL"/>
            </a:br>
            <a:endParaRPr lang="pl-PL"/>
          </a:p>
          <a:p>
            <a:pPr>
              <a:spcBef>
                <a:spcPct val="50000"/>
              </a:spcBef>
            </a:pPr>
            <a:r>
              <a:rPr lang="pl-PL" b="0"/>
              <a:t>Położenie woj. Dolnośląskie</a:t>
            </a:r>
          </a:p>
          <a:p>
            <a:pPr>
              <a:spcBef>
                <a:spcPct val="50000"/>
              </a:spcBef>
            </a:pPr>
            <a:r>
              <a:rPr lang="pl-PL" b="0"/>
              <a:t>Data utworzenia16 stycznia 1959 </a:t>
            </a:r>
          </a:p>
          <a:p>
            <a:pPr>
              <a:spcBef>
                <a:spcPct val="50000"/>
              </a:spcBef>
            </a:pPr>
            <a:r>
              <a:rPr lang="pl-PL" b="0"/>
              <a:t>Powierzchnia 55,8 km²</a:t>
            </a:r>
            <a:br>
              <a:rPr lang="pl-PL" b="0"/>
            </a:br>
            <a:r>
              <a:rPr lang="pl-PL" b="0"/>
              <a:t>- leśna 39,24 km²</a:t>
            </a:r>
            <a:br>
              <a:rPr lang="pl-PL" b="0"/>
            </a:br>
            <a:r>
              <a:rPr lang="pl-PL" b="0"/>
              <a:t>- uprawna 4,41 km²</a:t>
            </a:r>
            <a:br>
              <a:rPr lang="pl-PL" b="0"/>
            </a:br>
            <a:r>
              <a:rPr lang="pl-PL" b="0"/>
              <a:t>- wodna0,24 km²</a:t>
            </a:r>
          </a:p>
          <a:p>
            <a:pPr>
              <a:spcBef>
                <a:spcPct val="50000"/>
              </a:spcBef>
            </a:pPr>
            <a:r>
              <a:rPr lang="pl-PL" b="0"/>
              <a:t>Pow. ochrony</a:t>
            </a:r>
            <a:br>
              <a:rPr lang="pl-PL" b="0"/>
            </a:br>
            <a:r>
              <a:rPr lang="pl-PL" b="0"/>
              <a:t>- ścisłej 17,26 km²</a:t>
            </a:r>
            <a:br>
              <a:rPr lang="pl-PL" b="0"/>
            </a:br>
            <a:r>
              <a:rPr lang="pl-PL" b="0"/>
              <a:t>- częściowej 37,97 km²</a:t>
            </a:r>
            <a:br>
              <a:rPr lang="pl-PL" b="0"/>
            </a:br>
            <a:r>
              <a:rPr lang="pl-PL" b="0"/>
              <a:t>- krajobrazu 0,61 km²</a:t>
            </a:r>
          </a:p>
          <a:p>
            <a:pPr>
              <a:spcBef>
                <a:spcPct val="50000"/>
              </a:spcBef>
            </a:pPr>
            <a:r>
              <a:rPr lang="pl-PL" b="0"/>
              <a:t>Powierzchnia otuliny112,66 km²</a:t>
            </a:r>
          </a:p>
          <a:p>
            <a:pPr>
              <a:spcBef>
                <a:spcPct val="50000"/>
              </a:spcBef>
            </a:pPr>
            <a:r>
              <a:rPr lang="pl-PL" b="0"/>
              <a:t>Długość szlaków turystycznych 137,5 km</a:t>
            </a:r>
          </a:p>
          <a:p>
            <a:pPr>
              <a:spcBef>
                <a:spcPct val="50000"/>
              </a:spcBef>
            </a:pPr>
            <a:r>
              <a:rPr lang="pl-PL" b="0"/>
              <a:t>Odwiedzających rocznie około 2 mln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323850" y="260350"/>
            <a:ext cx="8640763" cy="5859463"/>
          </a:xfrm>
          <a:prstGeom prst="rect">
            <a:avLst/>
          </a:prstGeom>
          <a:noFill/>
          <a:ln w="9525">
            <a:noFill/>
            <a:miter lim="800000"/>
            <a:headEnd/>
            <a:tailEnd/>
          </a:ln>
          <a:effectLst/>
        </p:spPr>
        <p:txBody>
          <a:bodyPr>
            <a:spAutoFit/>
          </a:bodyPr>
          <a:lstStyle/>
          <a:p>
            <a:r>
              <a:rPr lang="pl-PL"/>
              <a:t>Karkonoski Park Narodowy,</a:t>
            </a:r>
            <a:r>
              <a:rPr lang="pl-PL" b="0"/>
              <a:t> utworzony 16 stycznia 1959 roku.</a:t>
            </a:r>
          </a:p>
          <a:p>
            <a:r>
              <a:rPr lang="pl-PL" b="0"/>
              <a:t>Park znajduje się w południowo-zachodniej części kraju przy granicy państwowej z Czechami. Obejmuje 5 575 ha, w tym 1 718 ha w rezerwatach ochrony ścisłej. </a:t>
            </a:r>
          </a:p>
          <a:p>
            <a:endParaRPr lang="pl-PL" b="0"/>
          </a:p>
          <a:p>
            <a:r>
              <a:rPr lang="pl-PL" b="0"/>
              <a:t>Park Narodowy obejmuje także dwie enklawy na Pogórzu Karkonoskim: góra Chojnik (80 ha) oraz wodospad Szklarki (55 ha). Otulina Parku wynosi 11266 ha.</a:t>
            </a:r>
          </a:p>
          <a:p>
            <a:endParaRPr lang="pl-PL" b="0"/>
          </a:p>
          <a:p>
            <a:r>
              <a:rPr lang="pl-PL" b="0"/>
              <a:t>Przyrodnicze walory Karkonoszy, a więc ich budowa geologiczna, doskonale widoczne elementy rzeźby lodowcowej, świat roślinny i zwierzęcy sprawiły, że już w 1933 roku utworzono w nich pierwsze rezerwaty przyrody obejmujące kotły polodowcowe i wiele pomników przyrody, głównie skałek.</a:t>
            </a:r>
          </a:p>
          <a:p>
            <a:endParaRPr lang="pl-PL" b="0"/>
          </a:p>
          <a:p>
            <a:r>
              <a:rPr lang="pl-PL" b="0"/>
              <a:t>Po II wojnie światowej utrzymano część rezerwatów, później utworzono park narodowy.</a:t>
            </a:r>
          </a:p>
          <a:p>
            <a:r>
              <a:rPr lang="pl-PL" b="0"/>
              <a:t>W 1963 roku utworzono czeski </a:t>
            </a:r>
            <a:r>
              <a:rPr lang="pl-PL" b="0" i="1"/>
              <a:t>Krkonošský národní park (KRNAP)</a:t>
            </a:r>
            <a:r>
              <a:rPr lang="pl-PL" b="0"/>
              <a:t> o powierzchni 38,5 tys. ha, z czego około 7,5 tys. ha znajduje się w rezerwatach.</a:t>
            </a:r>
          </a:p>
          <a:p>
            <a:r>
              <a:rPr lang="pl-PL" b="0"/>
              <a:t>W 1992 roku Karkonoski Park Narodowy stał się częścią przygranicznego Rezerwatu Biosfery UNESCO Karkonosze/Krkonoše (MAB) o powierzchni ponad 60 tys. ha.</a:t>
            </a:r>
            <a:endParaRPr lang="pl-PL" b="0">
              <a:hlinkClick r:id="rId2"/>
            </a:endParaRPr>
          </a:p>
          <a:p>
            <a:r>
              <a:rPr lang="pl-PL" b="0">
                <a:hlinkClick r:id="rId2"/>
              </a:rPr>
              <a:t> </a:t>
            </a:r>
            <a:r>
              <a:rPr lang="pl-PL" b="0"/>
              <a:t> </a:t>
            </a:r>
          </a:p>
          <a:p>
            <a:r>
              <a:rPr lang="pl-PL" b="0">
                <a:hlinkClick r:id="rId2" tooltip="Powiększ"/>
              </a:rPr>
              <a:t> </a:t>
            </a:r>
            <a:endParaRPr lang="pl-PL" b="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5%9Anie%C5%BCka_z_zachodu"/>
          <p:cNvPicPr>
            <a:picLocks noChangeAspect="1" noChangeArrowheads="1"/>
          </p:cNvPicPr>
          <p:nvPr/>
        </p:nvPicPr>
        <p:blipFill>
          <a:blip r:embed="rId2" cstate="print"/>
          <a:srcRect/>
          <a:stretch>
            <a:fillRect/>
          </a:stretch>
        </p:blipFill>
        <p:spPr bwMode="auto">
          <a:xfrm>
            <a:off x="0" y="0"/>
            <a:ext cx="9144000" cy="6859588"/>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niezka_from_krucze_skaly"/>
          <p:cNvPicPr>
            <a:picLocks noChangeAspect="1" noChangeArrowheads="1"/>
          </p:cNvPicPr>
          <p:nvPr/>
        </p:nvPicPr>
        <p:blipFill>
          <a:blip r:embed="rId2" cstate="print"/>
          <a:srcRect/>
          <a:stretch>
            <a:fillRect/>
          </a:stretch>
        </p:blipFill>
        <p:spPr bwMode="auto">
          <a:xfrm>
            <a:off x="0" y="0"/>
            <a:ext cx="9144000" cy="686117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8" name="Picture 4"/>
          <p:cNvPicPr>
            <a:picLocks noChangeAspect="1" noChangeArrowheads="1"/>
          </p:cNvPicPr>
          <p:nvPr/>
        </p:nvPicPr>
        <p:blipFill>
          <a:blip r:embed="rId2"/>
          <a:srcRect/>
          <a:stretch>
            <a:fillRect/>
          </a:stretch>
        </p:blipFill>
        <p:spPr bwMode="auto">
          <a:xfrm>
            <a:off x="179388" y="188913"/>
            <a:ext cx="4751387" cy="6480175"/>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2009sniezka2"/>
          <p:cNvPicPr>
            <a:picLocks noChangeAspect="1" noChangeArrowheads="1"/>
          </p:cNvPicPr>
          <p:nvPr/>
        </p:nvPicPr>
        <p:blipFill>
          <a:blip r:embed="rId2"/>
          <a:srcRect/>
          <a:stretch>
            <a:fillRect/>
          </a:stretch>
        </p:blipFill>
        <p:spPr bwMode="auto">
          <a:xfrm>
            <a:off x="179388" y="188913"/>
            <a:ext cx="8785225" cy="5876925"/>
          </a:xfrm>
          <a:prstGeom prst="rect">
            <a:avLst/>
          </a:prstGeom>
          <a:noFill/>
        </p:spPr>
      </p:pic>
      <p:sp>
        <p:nvSpPr>
          <p:cNvPr id="121859" name="Text Box 3"/>
          <p:cNvSpPr txBox="1">
            <a:spLocks noChangeArrowheads="1"/>
          </p:cNvSpPr>
          <p:nvPr/>
        </p:nvSpPr>
        <p:spPr bwMode="auto">
          <a:xfrm>
            <a:off x="179388" y="6165850"/>
            <a:ext cx="8785225" cy="366713"/>
          </a:xfrm>
          <a:prstGeom prst="rect">
            <a:avLst/>
          </a:prstGeom>
          <a:noFill/>
          <a:ln w="9525">
            <a:noFill/>
            <a:miter lim="800000"/>
            <a:headEnd/>
            <a:tailEnd/>
          </a:ln>
          <a:effectLst/>
        </p:spPr>
        <p:txBody>
          <a:bodyPr>
            <a:spAutoFit/>
          </a:bodyPr>
          <a:lstStyle/>
          <a:p>
            <a:pPr>
              <a:spcBef>
                <a:spcPct val="50000"/>
              </a:spcBef>
            </a:pPr>
            <a:r>
              <a:rPr lang="pl-PL" b="0"/>
              <a:t>Obserwatorium na Śnieżce.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descr="Plik:LOGO Magurskiego PARKU NARODOWEGO.svg">
            <a:hlinkClick r:id="rId2"/>
          </p:cNvPr>
          <p:cNvPicPr>
            <a:picLocks noChangeAspect="1" noChangeArrowheads="1"/>
          </p:cNvPicPr>
          <p:nvPr/>
        </p:nvPicPr>
        <p:blipFill>
          <a:blip r:embed="rId3"/>
          <a:srcRect/>
          <a:stretch>
            <a:fillRect/>
          </a:stretch>
        </p:blipFill>
        <p:spPr bwMode="auto">
          <a:xfrm>
            <a:off x="4932363" y="1484313"/>
            <a:ext cx="3865562" cy="3865562"/>
          </a:xfrm>
          <a:prstGeom prst="rect">
            <a:avLst/>
          </a:prstGeom>
          <a:noFill/>
        </p:spPr>
      </p:pic>
      <p:sp>
        <p:nvSpPr>
          <p:cNvPr id="115716" name="Text Box 4"/>
          <p:cNvSpPr txBox="1">
            <a:spLocks noChangeArrowheads="1"/>
          </p:cNvSpPr>
          <p:nvPr/>
        </p:nvSpPr>
        <p:spPr bwMode="auto">
          <a:xfrm>
            <a:off x="179388" y="115888"/>
            <a:ext cx="4537075" cy="5453062"/>
          </a:xfrm>
          <a:prstGeom prst="rect">
            <a:avLst/>
          </a:prstGeom>
          <a:noFill/>
          <a:ln w="9525">
            <a:noFill/>
            <a:miter lim="800000"/>
            <a:headEnd/>
            <a:tailEnd/>
          </a:ln>
          <a:effectLst/>
        </p:spPr>
        <p:txBody>
          <a:bodyPr>
            <a:spAutoFit/>
          </a:bodyPr>
          <a:lstStyle/>
          <a:p>
            <a:pPr>
              <a:spcBef>
                <a:spcPct val="50000"/>
              </a:spcBef>
            </a:pPr>
            <a:r>
              <a:rPr lang="pl-PL"/>
              <a:t>Magurski Park Narodowy</a:t>
            </a:r>
            <a:r>
              <a:rPr lang="pl-PL">
                <a:hlinkClick r:id="rId4"/>
              </a:rPr>
              <a:t> </a:t>
            </a:r>
            <a:r>
              <a:rPr lang="pl-PL"/>
              <a:t/>
            </a:r>
            <a:br>
              <a:rPr lang="pl-PL"/>
            </a:br>
            <a:endParaRPr lang="pl-PL"/>
          </a:p>
          <a:p>
            <a:pPr>
              <a:spcBef>
                <a:spcPct val="50000"/>
              </a:spcBef>
            </a:pPr>
            <a:r>
              <a:rPr lang="pl-PL" b="0"/>
              <a:t>Położenie woj. podkarpackie i woj. Małopolskie</a:t>
            </a:r>
          </a:p>
          <a:p>
            <a:pPr>
              <a:spcBef>
                <a:spcPct val="50000"/>
              </a:spcBef>
            </a:pPr>
            <a:r>
              <a:rPr lang="pl-PL" b="0"/>
              <a:t>Data utworzenia 1995</a:t>
            </a:r>
          </a:p>
          <a:p>
            <a:pPr>
              <a:spcBef>
                <a:spcPct val="50000"/>
              </a:spcBef>
            </a:pPr>
            <a:r>
              <a:rPr lang="pl-PL" b="0"/>
              <a:t>Powierzchnia 194,39 km²</a:t>
            </a:r>
            <a:br>
              <a:rPr lang="pl-PL" b="0"/>
            </a:br>
            <a:r>
              <a:rPr lang="pl-PL" b="0"/>
              <a:t>- leśna 185,31 km²</a:t>
            </a:r>
            <a:br>
              <a:rPr lang="pl-PL" b="0"/>
            </a:br>
            <a:r>
              <a:rPr lang="pl-PL" b="0"/>
              <a:t>- uprawna 7,54 km²</a:t>
            </a:r>
            <a:br>
              <a:rPr lang="pl-PL" b="0"/>
            </a:br>
            <a:r>
              <a:rPr lang="pl-PL" b="0"/>
              <a:t>- wodna 0,38 km²</a:t>
            </a:r>
          </a:p>
          <a:p>
            <a:pPr>
              <a:spcBef>
                <a:spcPct val="50000"/>
              </a:spcBef>
            </a:pPr>
            <a:r>
              <a:rPr lang="pl-PL" b="0"/>
              <a:t>Pow. ochrony</a:t>
            </a:r>
            <a:br>
              <a:rPr lang="pl-PL" b="0"/>
            </a:br>
            <a:r>
              <a:rPr lang="pl-PL" b="0"/>
              <a:t>- ścisłej 24,08 km²</a:t>
            </a:r>
            <a:br>
              <a:rPr lang="pl-PL" b="0"/>
            </a:br>
            <a:r>
              <a:rPr lang="pl-PL" b="0"/>
              <a:t>- częściowej 160,36 km²</a:t>
            </a:r>
            <a:br>
              <a:rPr lang="pl-PL" b="0"/>
            </a:br>
            <a:r>
              <a:rPr lang="pl-PL" b="0"/>
              <a:t>- krajobrazu 9,95 km²</a:t>
            </a:r>
          </a:p>
          <a:p>
            <a:pPr>
              <a:spcBef>
                <a:spcPct val="50000"/>
              </a:spcBef>
            </a:pPr>
            <a:r>
              <a:rPr lang="pl-PL" b="0"/>
              <a:t>Powierzchnia otuliny</a:t>
            </a:r>
          </a:p>
          <a:p>
            <a:pPr>
              <a:spcBef>
                <a:spcPct val="50000"/>
              </a:spcBef>
            </a:pPr>
            <a:r>
              <a:rPr lang="pl-PL" b="0"/>
              <a:t>Długość szlaków turystycznych 75 km</a:t>
            </a:r>
          </a:p>
          <a:p>
            <a:pPr>
              <a:spcBef>
                <a:spcPct val="50000"/>
              </a:spcBef>
            </a:pPr>
            <a:r>
              <a:rPr lang="pl-PL" b="0"/>
              <a:t>Odwiedzających rocznie 40 tys.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50825" y="333375"/>
            <a:ext cx="8642350" cy="2838450"/>
          </a:xfrm>
          <a:prstGeom prst="rect">
            <a:avLst/>
          </a:prstGeom>
          <a:noFill/>
          <a:ln w="9525">
            <a:noFill/>
            <a:miter lim="800000"/>
            <a:headEnd/>
            <a:tailEnd/>
          </a:ln>
          <a:effectLst/>
        </p:spPr>
        <p:txBody>
          <a:bodyPr>
            <a:spAutoFit/>
          </a:bodyPr>
          <a:lstStyle/>
          <a:p>
            <a:r>
              <a:rPr lang="pl-PL"/>
              <a:t>Magurski Park Narodowy </a:t>
            </a:r>
            <a:r>
              <a:rPr lang="pl-PL" b="0"/>
              <a:t>– utworzony w 1995 roku.</a:t>
            </a:r>
          </a:p>
          <a:p>
            <a:endParaRPr lang="pl-PL" b="0"/>
          </a:p>
          <a:p>
            <a:r>
              <a:rPr lang="pl-PL" b="0"/>
              <a:t>Park leży na granicy województw małopolskiego i podkarpackiego w samym sercu Beskidu Niskiego. Swoim zasięgiem obejmuje górne dorzecze Wisłoki oraz pasmo Magury Wątkowskiej. Jest jednym z dwóch parków narodowych na Podkarpaciu.</a:t>
            </a:r>
          </a:p>
          <a:p>
            <a:r>
              <a:rPr lang="pl-PL" b="0"/>
              <a:t>Utworzony rozporządzeniem Rady Ministrów z dnia 24 listopada 1994 (Dz.U.Nr 126 poz. 618) miał obszar 199,62 km². Funkcjonowanie rozpoczął 1 stycznia 1995 r. W wyniku problemów z właścicielami gruntów został zmniejszony do obecnych 194,39 km² wraz z otuliną o powierzchni 22697 ha. 89,7% parku leży na terenie woj. podkarpackiego a 10,3% na terenie woj. małopolskiego.</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descr="Bóbr fot. Renata i Marek Kosińscy"/>
          <p:cNvPicPr>
            <a:picLocks noChangeAspect="1" noChangeArrowheads="1"/>
          </p:cNvPicPr>
          <p:nvPr/>
        </p:nvPicPr>
        <p:blipFill>
          <a:blip r:embed="rId2"/>
          <a:srcRect/>
          <a:stretch>
            <a:fillRect/>
          </a:stretch>
        </p:blipFill>
        <p:spPr bwMode="auto">
          <a:xfrm>
            <a:off x="1333500" y="1143000"/>
            <a:ext cx="6477000" cy="45720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descr="Kornuty"/>
          <p:cNvPicPr>
            <a:picLocks noChangeAspect="1" noChangeArrowheads="1"/>
          </p:cNvPicPr>
          <p:nvPr/>
        </p:nvPicPr>
        <p:blipFill>
          <a:blip r:embed="rId2"/>
          <a:srcRect/>
          <a:stretch>
            <a:fillRect/>
          </a:stretch>
        </p:blipFill>
        <p:spPr bwMode="auto">
          <a:xfrm>
            <a:off x="827088" y="620713"/>
            <a:ext cx="7129462" cy="5338762"/>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descr="kornuty4_duze"/>
          <p:cNvPicPr>
            <a:picLocks noChangeAspect="1" noChangeArrowheads="1"/>
          </p:cNvPicPr>
          <p:nvPr/>
        </p:nvPicPr>
        <p:blipFill>
          <a:blip r:embed="rId2"/>
          <a:srcRect/>
          <a:stretch>
            <a:fillRect/>
          </a:stretch>
        </p:blipFill>
        <p:spPr bwMode="auto">
          <a:xfrm>
            <a:off x="2190750" y="1590675"/>
            <a:ext cx="4762500" cy="367665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descr="Plik:LOGO NARWIAŃSKIEGO PARKU NARODOWEGO.svg">
            <a:hlinkClick r:id="rId2"/>
          </p:cNvPr>
          <p:cNvPicPr>
            <a:picLocks noChangeAspect="1" noChangeArrowheads="1"/>
          </p:cNvPicPr>
          <p:nvPr/>
        </p:nvPicPr>
        <p:blipFill>
          <a:blip r:embed="rId3"/>
          <a:srcRect/>
          <a:stretch>
            <a:fillRect/>
          </a:stretch>
        </p:blipFill>
        <p:spPr bwMode="auto">
          <a:xfrm>
            <a:off x="4859338" y="1341438"/>
            <a:ext cx="3865562" cy="3865562"/>
          </a:xfrm>
          <a:prstGeom prst="rect">
            <a:avLst/>
          </a:prstGeom>
          <a:noFill/>
        </p:spPr>
      </p:pic>
      <p:sp>
        <p:nvSpPr>
          <p:cNvPr id="110596" name="Text Box 4"/>
          <p:cNvSpPr txBox="1">
            <a:spLocks noChangeArrowheads="1"/>
          </p:cNvSpPr>
          <p:nvPr/>
        </p:nvSpPr>
        <p:spPr bwMode="auto">
          <a:xfrm>
            <a:off x="250825" y="260350"/>
            <a:ext cx="4537075" cy="4903788"/>
          </a:xfrm>
          <a:prstGeom prst="rect">
            <a:avLst/>
          </a:prstGeom>
          <a:noFill/>
          <a:ln w="9525">
            <a:noFill/>
            <a:miter lim="800000"/>
            <a:headEnd/>
            <a:tailEnd/>
          </a:ln>
          <a:effectLst/>
        </p:spPr>
        <p:txBody>
          <a:bodyPr>
            <a:spAutoFit/>
          </a:bodyPr>
          <a:lstStyle/>
          <a:p>
            <a:pPr>
              <a:spcBef>
                <a:spcPct val="50000"/>
              </a:spcBef>
            </a:pPr>
            <a:r>
              <a:rPr lang="pl-PL"/>
              <a:t>Narwiański Park Narodowy</a:t>
            </a:r>
            <a:r>
              <a:rPr lang="pl-PL">
                <a:hlinkClick r:id="rId4"/>
              </a:rPr>
              <a:t> </a:t>
            </a:r>
            <a:r>
              <a:rPr lang="pl-PL"/>
              <a:t/>
            </a:r>
            <a:br>
              <a:rPr lang="pl-PL"/>
            </a:br>
            <a:endParaRPr lang="pl-PL"/>
          </a:p>
          <a:p>
            <a:pPr>
              <a:spcBef>
                <a:spcPct val="50000"/>
              </a:spcBef>
            </a:pPr>
            <a:r>
              <a:rPr lang="pl-PL" b="0"/>
              <a:t>Położenie woj.. podlaskie </a:t>
            </a:r>
          </a:p>
          <a:p>
            <a:pPr>
              <a:spcBef>
                <a:spcPct val="50000"/>
              </a:spcBef>
            </a:pPr>
            <a:r>
              <a:rPr lang="pl-PL" b="0"/>
              <a:t>Data utworzenia1996</a:t>
            </a:r>
          </a:p>
          <a:p>
            <a:pPr>
              <a:spcBef>
                <a:spcPct val="50000"/>
              </a:spcBef>
            </a:pPr>
            <a:r>
              <a:rPr lang="pl-PL" b="0"/>
              <a:t>Powierzchnia 68,1 km²</a:t>
            </a:r>
            <a:br>
              <a:rPr lang="pl-PL" b="0"/>
            </a:br>
            <a:r>
              <a:rPr lang="pl-PL" b="0"/>
              <a:t>- leśna 0,93 km²</a:t>
            </a:r>
            <a:br>
              <a:rPr lang="pl-PL" b="0"/>
            </a:br>
            <a:r>
              <a:rPr lang="pl-PL" b="0"/>
              <a:t>- uprawna 7,19 km²</a:t>
            </a:r>
            <a:br>
              <a:rPr lang="pl-PL" b="0"/>
            </a:br>
            <a:r>
              <a:rPr lang="pl-PL" b="0"/>
              <a:t>- wodna 66,8 km²</a:t>
            </a:r>
          </a:p>
          <a:p>
            <a:pPr>
              <a:spcBef>
                <a:spcPct val="50000"/>
              </a:spcBef>
            </a:pPr>
            <a:r>
              <a:rPr lang="pl-PL" b="0"/>
              <a:t>Pow. ochrony</a:t>
            </a:r>
            <a:br>
              <a:rPr lang="pl-PL" b="0"/>
            </a:br>
            <a:r>
              <a:rPr lang="pl-PL" b="0"/>
              <a:t>- częściowej 20,57 km²</a:t>
            </a:r>
            <a:br>
              <a:rPr lang="pl-PL" b="0"/>
            </a:br>
            <a:r>
              <a:rPr lang="pl-PL" b="0"/>
              <a:t>- krajobrazu 52,93 km²</a:t>
            </a:r>
          </a:p>
          <a:p>
            <a:pPr>
              <a:spcBef>
                <a:spcPct val="50000"/>
              </a:spcBef>
            </a:pPr>
            <a:r>
              <a:rPr lang="pl-PL" b="0"/>
              <a:t>Powierzchnia otuliny 154,08 km²</a:t>
            </a:r>
          </a:p>
          <a:p>
            <a:pPr>
              <a:spcBef>
                <a:spcPct val="50000"/>
              </a:spcBef>
            </a:pPr>
            <a:r>
              <a:rPr lang="pl-PL" b="0"/>
              <a:t>Długość szlaków turystycznych 248 km</a:t>
            </a:r>
          </a:p>
          <a:p>
            <a:pPr>
              <a:spcBef>
                <a:spcPct val="50000"/>
              </a:spcBef>
            </a:pPr>
            <a:r>
              <a:rPr lang="pl-PL" b="0"/>
              <a:t>Odwiedzających rocznie 5 tys.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nvSpPr>
        <p:spPr bwMode="auto">
          <a:xfrm>
            <a:off x="250825" y="188913"/>
            <a:ext cx="8642350" cy="5584825"/>
          </a:xfrm>
          <a:prstGeom prst="rect">
            <a:avLst/>
          </a:prstGeom>
          <a:noFill/>
          <a:ln w="9525">
            <a:noFill/>
            <a:miter lim="800000"/>
            <a:headEnd/>
            <a:tailEnd/>
          </a:ln>
          <a:effectLst/>
        </p:spPr>
        <p:txBody>
          <a:bodyPr>
            <a:spAutoFit/>
          </a:bodyPr>
          <a:lstStyle/>
          <a:p>
            <a:r>
              <a:rPr lang="pl-PL"/>
              <a:t>Narwiański Park Narodowy,</a:t>
            </a:r>
            <a:r>
              <a:rPr lang="pl-PL" b="0"/>
              <a:t> utworzony 1 lipca 1996 r.</a:t>
            </a:r>
          </a:p>
          <a:p>
            <a:r>
              <a:rPr lang="pl-PL" b="0"/>
              <a:t>Park znajduje się w północno-wschodniej Polsce, w województwie podlaskim, na zachód od Białegostoku, pomiędzy miejscowościami Suraż i Rzędziany.</a:t>
            </a:r>
          </a:p>
          <a:p>
            <a:r>
              <a:rPr lang="pl-PL" b="0"/>
              <a:t>Emblematem Narwiańskiego Parku Narodowego jest błotniak stawowy.</a:t>
            </a:r>
          </a:p>
          <a:p>
            <a:r>
              <a:rPr lang="pl-PL" b="0"/>
              <a:t>Park chroni rozległą, silnie zabagnioną i pokrytą rozległymi szuwarami dolinę rzeki Narwi, dzielącej się tu na wiele koryt. Narwiański Park Narodowy to jedyny w Polsce park narodowy (stan na rok 2009), w którym nie ma wydzielonego obszaru ochrony ścisłej.</a:t>
            </a:r>
          </a:p>
          <a:p>
            <a:r>
              <a:rPr lang="pl-PL" b="0"/>
              <a:t>Siedzibą administracji parku jest pałacyk w Kurowie. Warto też zobaczyć groblę i przyczółki nieistniejącego już mostu na przedwojennej, starej drodze Białystok – Warszawa w okolicy Kurowa.</a:t>
            </a:r>
          </a:p>
          <a:p>
            <a:r>
              <a:rPr lang="pl-PL" b="0"/>
              <a:t>Dojazd do parku umożliwia m.in. PKP (dojazd do Łap). W Uhowie można wypożyczyć kajaki (obowiązuje tu zakaz poruszania się łodziami z napędem spalinowym).</a:t>
            </a:r>
          </a:p>
          <a:p>
            <a:r>
              <a:rPr lang="pl-PL" b="0"/>
              <a:t>Park jest siedliskiem bardzo wielu zagrożonych gatunków ptaków, m.in. bielika i bojownika bataliona. Można tu też spotkać m.in. gronostaje, tchórze. Na jednym z trzech stanowisk w Polsce występuje tu chroniony motyl dzienny strzępotek edypus. Płynąca wieloma korytami rzeka Narew, a szczególnie z dopływami Awissy i Strugi na odcinku Suraż – Rzędziany tworzy unikalne krajobrazy nazywane "Polską Amazonią".</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3" descr="Plik:Narew w Uhowie.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descr="rzeka02d"/>
          <p:cNvPicPr>
            <a:picLocks noChangeAspect="1" noChangeArrowheads="1"/>
          </p:cNvPicPr>
          <p:nvPr/>
        </p:nvPicPr>
        <p:blipFill>
          <a:blip r:embed="rId2"/>
          <a:srcRect/>
          <a:stretch>
            <a:fillRect/>
          </a:stretch>
        </p:blipFill>
        <p:spPr bwMode="auto">
          <a:xfrm>
            <a:off x="1714500" y="1285875"/>
            <a:ext cx="5715000" cy="42862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79388" y="260350"/>
            <a:ext cx="8713787" cy="3662363"/>
          </a:xfrm>
          <a:prstGeom prst="rect">
            <a:avLst/>
          </a:prstGeom>
          <a:noFill/>
          <a:ln w="9525">
            <a:noFill/>
            <a:miter lim="800000"/>
            <a:headEnd/>
            <a:tailEnd/>
          </a:ln>
          <a:effectLst/>
        </p:spPr>
        <p:txBody>
          <a:bodyPr>
            <a:spAutoFit/>
          </a:bodyPr>
          <a:lstStyle/>
          <a:p>
            <a:r>
              <a:rPr lang="pl-PL" b="0"/>
              <a:t> </a:t>
            </a:r>
            <a:r>
              <a:rPr lang="pl-PL"/>
              <a:t>Park narodowy</a:t>
            </a:r>
            <a:r>
              <a:rPr lang="pl-PL" b="0"/>
              <a:t> – obszar chroniony ze względu na swoje walory, głównie przyrodnicze. W Polsce w brzmieniu </a:t>
            </a:r>
            <a:r>
              <a:rPr lang="pl-PL" b="0" i="1"/>
              <a:t>Ustawy o ochronie przyrody</a:t>
            </a:r>
            <a:r>
              <a:rPr lang="pl-PL" b="0"/>
              <a:t> z 2004 r. "obejmuje obszar wyróżniający się szczególnymi wartościami przyrodniczymi, naukowymi, społecznymi, kulturowymi i edukacyjnymi, o powierzchni nie mniejszej niż 1000 ha, na którym ochronie podlega cała przyroda oraz walory krajobrazowe. </a:t>
            </a:r>
          </a:p>
          <a:p>
            <a:endParaRPr lang="pl-PL" b="0"/>
          </a:p>
          <a:p>
            <a:r>
              <a:rPr lang="pl-PL" b="0"/>
              <a:t>Park narodowy tworzy się w celu zachowania różnorodności biologicznej, zasobów, tworów i składników przyrody nieożywionej i walorów krajobrazowych, przywrócenia właściwego stanu zasobów i składników przyrody oraz odtworzenia zniekształconych siedlisk przyrodniczych, siedlisk roślin, siedlisk zwierząt lub siedlisk grzybów".</a:t>
            </a:r>
          </a:p>
          <a:p>
            <a:endParaRPr lang="pl-PL" b="0"/>
          </a:p>
          <a:p>
            <a:endParaRPr lang="pl-PL"/>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descr="Plik:Ojcowski Park Narodowy LOGO.svg">
            <a:hlinkClick r:id="rId2"/>
          </p:cNvPr>
          <p:cNvPicPr>
            <a:picLocks noChangeAspect="1" noChangeArrowheads="1"/>
          </p:cNvPicPr>
          <p:nvPr/>
        </p:nvPicPr>
        <p:blipFill>
          <a:blip r:embed="rId3"/>
          <a:srcRect/>
          <a:stretch>
            <a:fillRect/>
          </a:stretch>
        </p:blipFill>
        <p:spPr bwMode="auto">
          <a:xfrm>
            <a:off x="5508625" y="1773238"/>
            <a:ext cx="2971800" cy="2971800"/>
          </a:xfrm>
          <a:prstGeom prst="rect">
            <a:avLst/>
          </a:prstGeom>
          <a:noFill/>
        </p:spPr>
      </p:pic>
      <p:sp>
        <p:nvSpPr>
          <p:cNvPr id="106500" name="Text Box 4"/>
          <p:cNvSpPr txBox="1">
            <a:spLocks noChangeArrowheads="1"/>
          </p:cNvSpPr>
          <p:nvPr/>
        </p:nvSpPr>
        <p:spPr bwMode="auto">
          <a:xfrm>
            <a:off x="179388" y="188913"/>
            <a:ext cx="5256212" cy="5040312"/>
          </a:xfrm>
          <a:prstGeom prst="rect">
            <a:avLst/>
          </a:prstGeom>
          <a:noFill/>
          <a:ln w="9525">
            <a:noFill/>
            <a:miter lim="800000"/>
            <a:headEnd/>
            <a:tailEnd/>
          </a:ln>
          <a:effectLst/>
        </p:spPr>
        <p:txBody>
          <a:bodyPr>
            <a:spAutoFit/>
          </a:bodyPr>
          <a:lstStyle/>
          <a:p>
            <a:pPr>
              <a:spcBef>
                <a:spcPct val="50000"/>
              </a:spcBef>
            </a:pPr>
            <a:r>
              <a:rPr lang="pl-PL"/>
              <a:t>Ojcowski Park Narodowy OPN</a:t>
            </a:r>
            <a:r>
              <a:rPr lang="pl-PL">
                <a:hlinkClick r:id="rId4"/>
              </a:rPr>
              <a:t> </a:t>
            </a:r>
            <a:r>
              <a:rPr lang="pl-PL"/>
              <a:t/>
            </a:r>
            <a:br>
              <a:rPr lang="pl-PL"/>
            </a:br>
            <a:endParaRPr lang="pl-PL"/>
          </a:p>
          <a:p>
            <a:pPr>
              <a:spcBef>
                <a:spcPct val="50000"/>
              </a:spcBef>
            </a:pPr>
            <a:r>
              <a:rPr lang="pl-PL" b="0"/>
              <a:t>Położenie powiat krakowski, woj. Małopolskie </a:t>
            </a:r>
          </a:p>
          <a:p>
            <a:pPr>
              <a:spcBef>
                <a:spcPct val="50000"/>
              </a:spcBef>
            </a:pPr>
            <a:r>
              <a:rPr lang="pl-PL" b="0"/>
              <a:t>Data utworzenia 14 stycznia 1956</a:t>
            </a:r>
          </a:p>
          <a:p>
            <a:pPr>
              <a:spcBef>
                <a:spcPct val="50000"/>
              </a:spcBef>
            </a:pPr>
            <a:r>
              <a:rPr lang="pl-PL" b="0"/>
              <a:t>Powierzchnia 21,46 km²</a:t>
            </a:r>
            <a:br>
              <a:rPr lang="pl-PL" b="0"/>
            </a:br>
            <a:r>
              <a:rPr lang="pl-PL" b="0"/>
              <a:t>- leśna 15,28 km²</a:t>
            </a:r>
            <a:br>
              <a:rPr lang="pl-PL" b="0"/>
            </a:br>
            <a:r>
              <a:rPr lang="pl-PL" b="0"/>
              <a:t>- uprawna 4,65 km²</a:t>
            </a:r>
            <a:br>
              <a:rPr lang="pl-PL" b="0"/>
            </a:br>
            <a:r>
              <a:rPr lang="pl-PL" b="0"/>
              <a:t>- wodna 0,13 km²</a:t>
            </a:r>
          </a:p>
          <a:p>
            <a:pPr>
              <a:spcBef>
                <a:spcPct val="50000"/>
              </a:spcBef>
            </a:pPr>
            <a:r>
              <a:rPr lang="pl-PL" b="0"/>
              <a:t>Pow. ochrony</a:t>
            </a:r>
            <a:br>
              <a:rPr lang="pl-PL" b="0"/>
            </a:br>
            <a:r>
              <a:rPr lang="pl-PL" b="0"/>
              <a:t>- ścisłej 2,51 km²</a:t>
            </a:r>
            <a:br>
              <a:rPr lang="pl-PL" b="0"/>
            </a:br>
            <a:r>
              <a:rPr lang="pl-PL" b="0"/>
              <a:t>- częściowej 14,12 km²</a:t>
            </a:r>
            <a:br>
              <a:rPr lang="pl-PL" b="0"/>
            </a:br>
            <a:r>
              <a:rPr lang="pl-PL" b="0"/>
              <a:t>- krajobrazu 4,83 km²</a:t>
            </a:r>
          </a:p>
          <a:p>
            <a:pPr>
              <a:spcBef>
                <a:spcPct val="50000"/>
              </a:spcBef>
            </a:pPr>
            <a:r>
              <a:rPr lang="pl-PL" b="0"/>
              <a:t>Powierzchnia otuliny 67,77 km²</a:t>
            </a:r>
          </a:p>
          <a:p>
            <a:pPr>
              <a:spcBef>
                <a:spcPct val="50000"/>
              </a:spcBef>
            </a:pPr>
            <a:r>
              <a:rPr lang="pl-PL" b="0"/>
              <a:t>Długość szlaków turystycznych 23 km Odwiedzających rocznie 400 tys.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323850" y="260350"/>
            <a:ext cx="8496300" cy="2014538"/>
          </a:xfrm>
          <a:prstGeom prst="rect">
            <a:avLst/>
          </a:prstGeom>
          <a:noFill/>
          <a:ln w="9525">
            <a:noFill/>
            <a:miter lim="800000"/>
            <a:headEnd/>
            <a:tailEnd/>
          </a:ln>
          <a:effectLst/>
        </p:spPr>
        <p:txBody>
          <a:bodyPr>
            <a:spAutoFit/>
          </a:bodyPr>
          <a:lstStyle/>
          <a:p>
            <a:r>
              <a:rPr lang="pl-PL"/>
              <a:t>Ojcowski Park Narodowy</a:t>
            </a:r>
            <a:r>
              <a:rPr lang="pl-PL" b="0"/>
              <a:t>, utworzony w 1956. Znajduje się on w województwie małopolskim, w powiecie krakowskim. Położony jest na obszarze 4 gmin: Skała, Jerzmanowice-Przeginia, Wielka Wieś, Sułoszowa.</a:t>
            </a:r>
          </a:p>
          <a:p>
            <a:endParaRPr lang="pl-PL" b="0"/>
          </a:p>
          <a:p>
            <a:r>
              <a:rPr lang="pl-PL" b="0"/>
              <a:t>Obejmuje część Wyżyny Krakowsko-Częstochowskiej – Dolinę Prądnika i Dolinę Sąspowską wraz z przyległymi częściami wierzchowiny jurajskiej. Jest najmniejszym z polskich parków narodowych. Jego symbolem jest nietoperz.</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descr="Plik:Maczuga Herkulesa from Castle.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descr="Plik:Polska OjcowskiPN 002.jpg">
            <a:hlinkClick r:id="rId2"/>
          </p:cNvPr>
          <p:cNvPicPr>
            <a:picLocks noChangeAspect="1" noChangeArrowheads="1"/>
          </p:cNvPicPr>
          <p:nvPr/>
        </p:nvPicPr>
        <p:blipFill>
          <a:blip r:embed="rId3"/>
          <a:srcRect/>
          <a:stretch>
            <a:fillRect/>
          </a:stretch>
        </p:blipFill>
        <p:spPr bwMode="auto">
          <a:xfrm>
            <a:off x="2428875" y="571500"/>
            <a:ext cx="4286250" cy="5715000"/>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Plik:Zamek w Ojcowie a1.jpg">
            <a:hlinkClick r:id="rId2"/>
          </p:cNvPr>
          <p:cNvPicPr>
            <a:picLocks noChangeAspect="1" noChangeArrowheads="1"/>
          </p:cNvPicPr>
          <p:nvPr/>
        </p:nvPicPr>
        <p:blipFill>
          <a:blip r:embed="rId3"/>
          <a:srcRect/>
          <a:stretch>
            <a:fillRect/>
          </a:stretch>
        </p:blipFill>
        <p:spPr bwMode="auto">
          <a:xfrm>
            <a:off x="766763" y="571500"/>
            <a:ext cx="7610475" cy="57150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Plik:LOGO PIENIŃSKIEGO PARKU NARODOWEGO.svg">
            <a:hlinkClick r:id="rId2"/>
          </p:cNvPr>
          <p:cNvPicPr>
            <a:picLocks noChangeAspect="1" noChangeArrowheads="1"/>
          </p:cNvPicPr>
          <p:nvPr/>
        </p:nvPicPr>
        <p:blipFill>
          <a:blip r:embed="rId3"/>
          <a:srcRect/>
          <a:stretch>
            <a:fillRect/>
          </a:stretch>
        </p:blipFill>
        <p:spPr bwMode="auto">
          <a:xfrm>
            <a:off x="4859338" y="1628775"/>
            <a:ext cx="3829050" cy="3860800"/>
          </a:xfrm>
          <a:prstGeom prst="rect">
            <a:avLst/>
          </a:prstGeom>
          <a:noFill/>
        </p:spPr>
      </p:pic>
      <p:sp>
        <p:nvSpPr>
          <p:cNvPr id="101380" name="Text Box 4"/>
          <p:cNvSpPr txBox="1">
            <a:spLocks noChangeArrowheads="1"/>
          </p:cNvSpPr>
          <p:nvPr/>
        </p:nvSpPr>
        <p:spPr bwMode="auto">
          <a:xfrm>
            <a:off x="179388" y="260350"/>
            <a:ext cx="4608512" cy="5040313"/>
          </a:xfrm>
          <a:prstGeom prst="rect">
            <a:avLst/>
          </a:prstGeom>
          <a:noFill/>
          <a:ln w="9525">
            <a:noFill/>
            <a:miter lim="800000"/>
            <a:headEnd/>
            <a:tailEnd/>
          </a:ln>
          <a:effectLst/>
        </p:spPr>
        <p:txBody>
          <a:bodyPr>
            <a:spAutoFit/>
          </a:bodyPr>
          <a:lstStyle/>
          <a:p>
            <a:pPr>
              <a:spcBef>
                <a:spcPct val="50000"/>
              </a:spcBef>
            </a:pPr>
            <a:r>
              <a:rPr lang="pl-PL"/>
              <a:t>Pieniński Park Narodowy</a:t>
            </a:r>
            <a:r>
              <a:rPr lang="pl-PL">
                <a:hlinkClick r:id="rId4"/>
              </a:rPr>
              <a:t> </a:t>
            </a:r>
            <a:r>
              <a:rPr lang="pl-PL"/>
              <a:t/>
            </a:r>
            <a:br>
              <a:rPr lang="pl-PL"/>
            </a:br>
            <a:endParaRPr lang="pl-PL"/>
          </a:p>
          <a:p>
            <a:pPr>
              <a:spcBef>
                <a:spcPct val="50000"/>
              </a:spcBef>
            </a:pPr>
            <a:r>
              <a:rPr lang="pl-PL" b="0"/>
              <a:t>Położenie woj. Małopolskie</a:t>
            </a:r>
          </a:p>
          <a:p>
            <a:pPr>
              <a:spcBef>
                <a:spcPct val="50000"/>
              </a:spcBef>
            </a:pPr>
            <a:r>
              <a:rPr lang="pl-PL" b="0"/>
              <a:t>Data utworzenia 1932</a:t>
            </a:r>
          </a:p>
          <a:p>
            <a:pPr>
              <a:spcBef>
                <a:spcPct val="50000"/>
              </a:spcBef>
            </a:pPr>
            <a:r>
              <a:rPr lang="pl-PL" b="0"/>
              <a:t>Powierzchnia 23,46 km²</a:t>
            </a:r>
            <a:br>
              <a:rPr lang="pl-PL" b="0"/>
            </a:br>
            <a:r>
              <a:rPr lang="pl-PL" b="0"/>
              <a:t>- leśna 16,65 km²</a:t>
            </a:r>
            <a:br>
              <a:rPr lang="pl-PL" b="0"/>
            </a:br>
            <a:r>
              <a:rPr lang="pl-PL" b="0"/>
              <a:t>- uprawna 4,71 km²</a:t>
            </a:r>
            <a:br>
              <a:rPr lang="pl-PL" b="0"/>
            </a:br>
            <a:r>
              <a:rPr lang="pl-PL" b="0"/>
              <a:t>- wodna 0,32 km²</a:t>
            </a:r>
          </a:p>
          <a:p>
            <a:pPr>
              <a:spcBef>
                <a:spcPct val="50000"/>
              </a:spcBef>
            </a:pPr>
            <a:r>
              <a:rPr lang="pl-PL" b="0"/>
              <a:t>Pow. ochrony</a:t>
            </a:r>
            <a:br>
              <a:rPr lang="pl-PL" b="0"/>
            </a:br>
            <a:r>
              <a:rPr lang="pl-PL" b="0"/>
              <a:t>- ścisłej 7,5 km²</a:t>
            </a:r>
            <a:br>
              <a:rPr lang="pl-PL" b="0"/>
            </a:br>
            <a:r>
              <a:rPr lang="pl-PL" b="0"/>
              <a:t>- częściowej 5,05 km²</a:t>
            </a:r>
            <a:br>
              <a:rPr lang="pl-PL" b="0"/>
            </a:br>
            <a:r>
              <a:rPr lang="pl-PL" b="0"/>
              <a:t>- krajobrazu 10,91 km²</a:t>
            </a:r>
          </a:p>
          <a:p>
            <a:pPr>
              <a:spcBef>
                <a:spcPct val="50000"/>
              </a:spcBef>
            </a:pPr>
            <a:r>
              <a:rPr lang="pl-PL" b="0"/>
              <a:t>Powierzchnia otuliny 26,82 km²</a:t>
            </a:r>
          </a:p>
          <a:p>
            <a:pPr>
              <a:spcBef>
                <a:spcPct val="50000"/>
              </a:spcBef>
            </a:pPr>
            <a:r>
              <a:rPr lang="pl-PL" b="0"/>
              <a:t>Długość szlaków turystycznych 34,7 km Odwiedzających rocznie 585 tys.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250825" y="188913"/>
            <a:ext cx="8569325" cy="3937000"/>
          </a:xfrm>
          <a:prstGeom prst="rect">
            <a:avLst/>
          </a:prstGeom>
          <a:noFill/>
          <a:ln w="9525">
            <a:noFill/>
            <a:miter lim="800000"/>
            <a:headEnd/>
            <a:tailEnd/>
          </a:ln>
          <a:effectLst/>
        </p:spPr>
        <p:txBody>
          <a:bodyPr>
            <a:spAutoFit/>
          </a:bodyPr>
          <a:lstStyle/>
          <a:p>
            <a:r>
              <a:rPr lang="pl-PL"/>
              <a:t>Pieniński Park Narodowy</a:t>
            </a:r>
            <a:r>
              <a:rPr lang="pl-PL" b="0"/>
              <a:t> – utworzony w 1932 r.</a:t>
            </a:r>
          </a:p>
          <a:p>
            <a:endParaRPr lang="pl-PL" b="0"/>
          </a:p>
          <a:p>
            <a:r>
              <a:rPr lang="pl-PL" b="0"/>
              <a:t>PPN zajmuje najcenniejsze pod względem krajobrazowym i przyrodniczym obszary Pienin Właściwych: Masyw Trzech Koron, Pieniny Czorsztyńskie, Pieninki, Przełom Dunajca. Z Pienin Spiskich włączone zostały w obszar parku tylko Zielone Skałki. Ma najwyższy wśród wszystkich polskich parków narodowych wskaźnik nasilenia ruchu turystycznego w przeliczeniu na 1 ha powierzchni. Dla turystów udostępniono 35 km szlaków. Zalicza się do nich również stanowiący atrakcję na skalę europejską spływ tratwami przełomem Dunajca (jego trasę można przejść także pieszo Drogą Pienińską). Dla turystów przygotowano galerie widokowe na Trzech Koronach i Sokolicy. Atrakcją turystyczną jest również Zamek w Czorsztynie. 53% powierzchni parku to własność Skarbu Państwa (ponad połowa zakupiona jeszcze w czasach II Rzeczypospolitej), reszta to tereny prywatne na których prowadzona jest działalność gospodarcza.</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3" descr="Plik:Trzy Korony i Facimiech a2.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Plik:Trzy Korony a2.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Plik:Tree on Sokolica.jpg">
            <a:hlinkClick r:id="rId2"/>
          </p:cNvPr>
          <p:cNvPicPr>
            <a:picLocks noChangeAspect="1" noChangeArrowheads="1"/>
          </p:cNvPicPr>
          <p:nvPr/>
        </p:nvPicPr>
        <p:blipFill>
          <a:blip r:embed="rId3"/>
          <a:srcRect/>
          <a:stretch>
            <a:fillRect/>
          </a:stretch>
        </p:blipFill>
        <p:spPr bwMode="auto">
          <a:xfrm>
            <a:off x="2667000" y="571500"/>
            <a:ext cx="3810000" cy="5715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Parki_narodowe_Polski"/>
          <p:cNvPicPr>
            <a:picLocks noChangeAspect="1" noChangeArrowheads="1"/>
          </p:cNvPicPr>
          <p:nvPr/>
        </p:nvPicPr>
        <p:blipFill>
          <a:blip r:embed="rId2" cstate="print"/>
          <a:srcRect/>
          <a:stretch>
            <a:fillRect/>
          </a:stretch>
        </p:blipFill>
        <p:spPr bwMode="auto">
          <a:xfrm>
            <a:off x="0" y="0"/>
            <a:ext cx="7092950" cy="6840538"/>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3" descr="Plik:Apollowik.jpg">
            <a:hlinkClick r:id="rId2"/>
          </p:cNvPr>
          <p:cNvPicPr>
            <a:picLocks noChangeAspect="1" noChangeArrowheads="1"/>
          </p:cNvPicPr>
          <p:nvPr/>
        </p:nvPicPr>
        <p:blipFill>
          <a:blip r:embed="rId3"/>
          <a:srcRect/>
          <a:stretch>
            <a:fillRect/>
          </a:stretch>
        </p:blipFill>
        <p:spPr bwMode="auto">
          <a:xfrm>
            <a:off x="1847850" y="576263"/>
            <a:ext cx="5448300" cy="570547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3" descr="Plik:POL Poleski Park Narodowy LOGO.svg">
            <a:hlinkClick r:id="rId2"/>
          </p:cNvPr>
          <p:cNvPicPr>
            <a:picLocks noChangeAspect="1" noChangeArrowheads="1"/>
          </p:cNvPicPr>
          <p:nvPr/>
        </p:nvPicPr>
        <p:blipFill>
          <a:blip r:embed="rId3"/>
          <a:srcRect/>
          <a:stretch>
            <a:fillRect/>
          </a:stretch>
        </p:blipFill>
        <p:spPr bwMode="auto">
          <a:xfrm>
            <a:off x="5724525" y="1989138"/>
            <a:ext cx="2952750" cy="2952750"/>
          </a:xfrm>
          <a:prstGeom prst="rect">
            <a:avLst/>
          </a:prstGeom>
          <a:noFill/>
        </p:spPr>
      </p:pic>
      <p:sp>
        <p:nvSpPr>
          <p:cNvPr id="95236" name="Text Box 4"/>
          <p:cNvSpPr txBox="1">
            <a:spLocks noChangeArrowheads="1"/>
          </p:cNvSpPr>
          <p:nvPr/>
        </p:nvSpPr>
        <p:spPr bwMode="auto">
          <a:xfrm>
            <a:off x="323850" y="134938"/>
            <a:ext cx="5111750" cy="6134100"/>
          </a:xfrm>
          <a:prstGeom prst="rect">
            <a:avLst/>
          </a:prstGeom>
          <a:noFill/>
          <a:ln w="9525">
            <a:noFill/>
            <a:miter lim="800000"/>
            <a:headEnd/>
            <a:tailEnd/>
          </a:ln>
          <a:effectLst/>
        </p:spPr>
        <p:txBody>
          <a:bodyPr>
            <a:spAutoFit/>
          </a:bodyPr>
          <a:lstStyle/>
          <a:p>
            <a:r>
              <a:rPr lang="pl-PL"/>
              <a:t>Poleski Park Narodowy</a:t>
            </a:r>
            <a:br>
              <a:rPr lang="pl-PL"/>
            </a:br>
            <a:r>
              <a:rPr lang="pl-PL"/>
              <a:t>rezerwat biosfery UNESCO</a:t>
            </a:r>
            <a:r>
              <a:rPr lang="pl-PL">
                <a:hlinkClick r:id="rId4"/>
              </a:rPr>
              <a:t> </a:t>
            </a:r>
            <a:r>
              <a:rPr lang="pl-PL"/>
              <a:t/>
            </a:r>
            <a:br>
              <a:rPr lang="pl-PL"/>
            </a:br>
            <a:endParaRPr lang="pl-PL"/>
          </a:p>
          <a:p>
            <a:r>
              <a:rPr lang="pl-PL" b="0"/>
              <a:t>Położenie pow. włodawski woj. lubelskie</a:t>
            </a:r>
          </a:p>
          <a:p>
            <a:endParaRPr lang="pl-PL" b="0"/>
          </a:p>
          <a:p>
            <a:r>
              <a:rPr lang="pl-PL" b="0"/>
              <a:t>Data utworzenia1 maja 1990</a:t>
            </a:r>
          </a:p>
          <a:p>
            <a:endParaRPr lang="pl-PL" b="0"/>
          </a:p>
          <a:p>
            <a:r>
              <a:rPr lang="pl-PL" b="0"/>
              <a:t>Powierzchnia 97,64 km²</a:t>
            </a:r>
            <a:br>
              <a:rPr lang="pl-PL" b="0"/>
            </a:br>
            <a:r>
              <a:rPr lang="pl-PL" b="0"/>
              <a:t>- leśna47,8 km²</a:t>
            </a:r>
            <a:br>
              <a:rPr lang="pl-PL" b="0"/>
            </a:br>
            <a:r>
              <a:rPr lang="pl-PL" b="0"/>
              <a:t>- uprawna 23,73 km²</a:t>
            </a:r>
            <a:br>
              <a:rPr lang="pl-PL" b="0"/>
            </a:br>
            <a:r>
              <a:rPr lang="pl-PL" b="0"/>
              <a:t>- wodna 4,77 km²</a:t>
            </a:r>
          </a:p>
          <a:p>
            <a:endParaRPr lang="pl-PL" b="0"/>
          </a:p>
          <a:p>
            <a:r>
              <a:rPr lang="pl-PL" b="0"/>
              <a:t>Pow. ochrony</a:t>
            </a:r>
            <a:br>
              <a:rPr lang="pl-PL" b="0"/>
            </a:br>
            <a:r>
              <a:rPr lang="pl-PL" b="0"/>
              <a:t>- ścisłej 1,16 km²</a:t>
            </a:r>
            <a:br>
              <a:rPr lang="pl-PL" b="0"/>
            </a:br>
            <a:r>
              <a:rPr lang="pl-PL" b="0"/>
              <a:t>- częściowej 81,98 km²</a:t>
            </a:r>
            <a:br>
              <a:rPr lang="pl-PL" b="0"/>
            </a:br>
            <a:r>
              <a:rPr lang="pl-PL" b="0"/>
              <a:t>- krajobrazu 14,48 km²</a:t>
            </a:r>
          </a:p>
          <a:p>
            <a:endParaRPr lang="pl-PL" b="0"/>
          </a:p>
          <a:p>
            <a:r>
              <a:rPr lang="pl-PL" b="0"/>
              <a:t>Powierzchnia otuliny 136,24 km²</a:t>
            </a:r>
          </a:p>
          <a:p>
            <a:endParaRPr lang="pl-PL" b="0"/>
          </a:p>
          <a:p>
            <a:r>
              <a:rPr lang="pl-PL" b="0"/>
              <a:t>Długość szlaków turystycznych 78 km</a:t>
            </a:r>
          </a:p>
          <a:p>
            <a:endParaRPr lang="pl-PL" b="0"/>
          </a:p>
          <a:p>
            <a:r>
              <a:rPr lang="pl-PL" b="0"/>
              <a:t>Odwiedzających rocznie 9 tys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323850" y="174625"/>
            <a:ext cx="8675688" cy="4486275"/>
          </a:xfrm>
          <a:prstGeom prst="rect">
            <a:avLst/>
          </a:prstGeom>
          <a:noFill/>
          <a:ln w="9525">
            <a:noFill/>
            <a:miter lim="800000"/>
            <a:headEnd/>
            <a:tailEnd/>
          </a:ln>
          <a:effectLst/>
        </p:spPr>
        <p:txBody>
          <a:bodyPr>
            <a:spAutoFit/>
          </a:bodyPr>
          <a:lstStyle/>
          <a:p>
            <a:r>
              <a:rPr lang="pl-PL"/>
              <a:t>Poleski Park Narodowy </a:t>
            </a:r>
            <a:r>
              <a:rPr lang="pl-PL" b="0"/>
              <a:t>- park narodowy położony w województwie lubelskim, w polskiej części Polesia, utworzony 1 maja 1990 r. Obejmuje liczne bagna, torfowiska i jeziora krasowe oraz naturalne kompleksy leśne z bogactwem flory i fauny, znajdujące się na Równinie Łęczyńsko-Włodawskiej. Powierzchnia parku wynosi 9764,3071 ha, zaś jego otuliny 13624,25 ha.</a:t>
            </a:r>
          </a:p>
          <a:p>
            <a:endParaRPr lang="pl-PL" b="0"/>
          </a:p>
          <a:p>
            <a:r>
              <a:rPr lang="pl-PL" b="0"/>
              <a:t>Park wchodzi w skład Rezerwatu Biosfery "Polesie Zachodnie". Jest także chroniony przez konwencję ramsarską jako ważny obszar podmokły.</a:t>
            </a:r>
          </a:p>
          <a:p>
            <a:endParaRPr lang="pl-PL" b="0"/>
          </a:p>
          <a:p>
            <a:r>
              <a:rPr lang="pl-PL" b="0"/>
              <a:t>Park położony jest w zachodniej części Polesia, w obrębie Równiny Łęczyńsko-Włodawskiej. Obszar parku odznacza się typowym krajobrazem równinnym. Jego powierzchnia jest płaska, z dużą ilością jezior, stawów i bagien. Na terenie parku można podziwiać namiastkę tundry lub lasotundry, wysuniętą najdalej na południowy zachód w Europie. Zachowane w tym rejonie ekosystemy bagienne to obszary, które rozwijały się bez ingerencji człowieka od czasów ustąpienia ostatniego zlodowacenia</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Plik:Łukie1.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descr="Plik:Torfowisko moszne vongrzanka.jpg">
            <a:hlinkClick r:id="rId2"/>
          </p:cNvPr>
          <p:cNvPicPr>
            <a:picLocks noChangeAspect="1" noChangeArrowheads="1"/>
          </p:cNvPicPr>
          <p:nvPr/>
        </p:nvPicPr>
        <p:blipFill>
          <a:blip r:embed="rId3"/>
          <a:srcRect/>
          <a:stretch>
            <a:fillRect/>
          </a:stretch>
        </p:blipFill>
        <p:spPr bwMode="auto">
          <a:xfrm>
            <a:off x="762000" y="1585913"/>
            <a:ext cx="7620000" cy="3686175"/>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3" descr="Plik:POL Roztoczański Park Narodowy LOGO.svg">
            <a:hlinkClick r:id="rId2"/>
          </p:cNvPr>
          <p:cNvPicPr>
            <a:picLocks noChangeAspect="1" noChangeArrowheads="1"/>
          </p:cNvPicPr>
          <p:nvPr/>
        </p:nvPicPr>
        <p:blipFill>
          <a:blip r:embed="rId3"/>
          <a:srcRect/>
          <a:stretch>
            <a:fillRect/>
          </a:stretch>
        </p:blipFill>
        <p:spPr bwMode="auto">
          <a:xfrm>
            <a:off x="5364163" y="1773238"/>
            <a:ext cx="2990850" cy="2990850"/>
          </a:xfrm>
          <a:prstGeom prst="rect">
            <a:avLst/>
          </a:prstGeom>
          <a:noFill/>
        </p:spPr>
      </p:pic>
      <p:sp>
        <p:nvSpPr>
          <p:cNvPr id="91140" name="Text Box 4"/>
          <p:cNvSpPr txBox="1">
            <a:spLocks noChangeArrowheads="1"/>
          </p:cNvSpPr>
          <p:nvPr/>
        </p:nvSpPr>
        <p:spPr bwMode="auto">
          <a:xfrm>
            <a:off x="250825" y="188913"/>
            <a:ext cx="5257800" cy="5178425"/>
          </a:xfrm>
          <a:prstGeom prst="rect">
            <a:avLst/>
          </a:prstGeom>
          <a:noFill/>
          <a:ln w="9525">
            <a:noFill/>
            <a:miter lim="800000"/>
            <a:headEnd/>
            <a:tailEnd/>
          </a:ln>
          <a:effectLst/>
        </p:spPr>
        <p:txBody>
          <a:bodyPr>
            <a:spAutoFit/>
          </a:bodyPr>
          <a:lstStyle/>
          <a:p>
            <a:pPr>
              <a:spcBef>
                <a:spcPct val="50000"/>
              </a:spcBef>
            </a:pPr>
            <a:r>
              <a:rPr lang="pl-PL"/>
              <a:t>Roztoczański Park Narodowy</a:t>
            </a:r>
            <a:r>
              <a:rPr lang="pl-PL">
                <a:hlinkClick r:id="rId4"/>
              </a:rPr>
              <a:t> </a:t>
            </a:r>
            <a:r>
              <a:rPr lang="pl-PL"/>
              <a:t/>
            </a:r>
            <a:br>
              <a:rPr lang="pl-PL"/>
            </a:br>
            <a:endParaRPr lang="pl-PL"/>
          </a:p>
          <a:p>
            <a:pPr>
              <a:spcBef>
                <a:spcPct val="50000"/>
              </a:spcBef>
            </a:pPr>
            <a:r>
              <a:rPr lang="pl-PL" b="0"/>
              <a:t>Położenie woj. Lubelskie</a:t>
            </a:r>
          </a:p>
          <a:p>
            <a:pPr>
              <a:spcBef>
                <a:spcPct val="50000"/>
              </a:spcBef>
            </a:pPr>
            <a:r>
              <a:rPr lang="pl-PL" b="0"/>
              <a:t>Data utworzenia1974</a:t>
            </a:r>
          </a:p>
          <a:p>
            <a:pPr>
              <a:spcBef>
                <a:spcPct val="50000"/>
              </a:spcBef>
            </a:pPr>
            <a:r>
              <a:rPr lang="pl-PL" b="0"/>
              <a:t>Powierzchnia 84,83 km²</a:t>
            </a:r>
            <a:br>
              <a:rPr lang="pl-PL" b="0"/>
            </a:br>
            <a:r>
              <a:rPr lang="pl-PL" b="0"/>
              <a:t>- leśna 81,02 km²</a:t>
            </a:r>
            <a:br>
              <a:rPr lang="pl-PL" b="0"/>
            </a:br>
            <a:r>
              <a:rPr lang="pl-PL" b="0"/>
              <a:t>- uprawna 2,04 km²</a:t>
            </a:r>
            <a:br>
              <a:rPr lang="pl-PL" b="0"/>
            </a:br>
            <a:r>
              <a:rPr lang="pl-PL" b="0"/>
              <a:t>- wodna 0,53 km²</a:t>
            </a:r>
          </a:p>
          <a:p>
            <a:pPr>
              <a:spcBef>
                <a:spcPct val="50000"/>
              </a:spcBef>
            </a:pPr>
            <a:r>
              <a:rPr lang="pl-PL" b="0"/>
              <a:t>Pow. ochrony</a:t>
            </a:r>
            <a:br>
              <a:rPr lang="pl-PL" b="0"/>
            </a:br>
            <a:r>
              <a:rPr lang="pl-PL" b="0"/>
              <a:t>- ścisłej 8,06 km²</a:t>
            </a:r>
            <a:br>
              <a:rPr lang="pl-PL" b="0"/>
            </a:br>
            <a:r>
              <a:rPr lang="pl-PL" b="0"/>
              <a:t>- częściowej 73,2 km²</a:t>
            </a:r>
            <a:br>
              <a:rPr lang="pl-PL" b="0"/>
            </a:br>
            <a:r>
              <a:rPr lang="pl-PL" b="0"/>
              <a:t>- krajobrazu 3,57 km²</a:t>
            </a:r>
          </a:p>
          <a:p>
            <a:pPr>
              <a:spcBef>
                <a:spcPct val="50000"/>
              </a:spcBef>
            </a:pPr>
            <a:r>
              <a:rPr lang="pl-PL" b="0"/>
              <a:t>Powierzchnia otuliny</a:t>
            </a:r>
          </a:p>
          <a:p>
            <a:pPr>
              <a:spcBef>
                <a:spcPct val="50000"/>
              </a:spcBef>
            </a:pPr>
            <a:r>
              <a:rPr lang="pl-PL" b="0"/>
              <a:t>Długość szlaków turystycznych 53,3 km </a:t>
            </a:r>
          </a:p>
          <a:p>
            <a:pPr>
              <a:spcBef>
                <a:spcPct val="50000"/>
              </a:spcBef>
            </a:pPr>
            <a:r>
              <a:rPr lang="pl-PL" b="0"/>
              <a:t>Odwiedzających rocznie100 tys.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250825" y="188913"/>
            <a:ext cx="8569325" cy="4211637"/>
          </a:xfrm>
          <a:prstGeom prst="rect">
            <a:avLst/>
          </a:prstGeom>
          <a:noFill/>
          <a:ln w="9525">
            <a:noFill/>
            <a:miter lim="800000"/>
            <a:headEnd/>
            <a:tailEnd/>
          </a:ln>
          <a:effectLst/>
        </p:spPr>
        <p:txBody>
          <a:bodyPr>
            <a:spAutoFit/>
          </a:bodyPr>
          <a:lstStyle/>
          <a:p>
            <a:r>
              <a:rPr lang="pl-PL" b="0"/>
              <a:t>Roztoczański Park Narodowy utworzony w 1974 r., – położony na Roztoczu. Siedziba dyrekcji parku i muzeum przyrodniczego znajduje się w Zwierzyńcu.</a:t>
            </a:r>
          </a:p>
          <a:p>
            <a:r>
              <a:rPr lang="pl-PL" b="0"/>
              <a:t>Godłem parku jest konik polski typu tarpan.</a:t>
            </a:r>
          </a:p>
          <a:p>
            <a:endParaRPr lang="pl-PL" b="0"/>
          </a:p>
          <a:p>
            <a:r>
              <a:rPr lang="pl-PL" b="0"/>
              <a:t>Roztoczański Park Narodowy leży w środkowo-wschodniej części kraju, w województwie lubelskim. Obejmuje najcenniejsze przyrodniczo obszary Roztocza. Park utworzony został w 1974 roku na obszarze 4801 ha. Aktualna jego powierzchnia wynosi 8483 ha, z czego lasy zajmują 8102 ha (95,5%). Ochroną ścisłą objęto 806 ha (9,5%).</a:t>
            </a:r>
          </a:p>
          <a:p>
            <a:endParaRPr lang="pl-PL" b="0"/>
          </a:p>
          <a:p>
            <a:r>
              <a:rPr lang="pl-PL" b="0"/>
              <a:t>Park powstał na terenie Lasów Państwowych Nadleśnictw Kosobudy i Zwierzyniec, będących wcześniej lasami Ordynacji Zamojskiej. Początki ochrony sięgają 1936 r., kiedy to utworzono rezerwat przyrody Bukowa Góra, który obecnie jest jednym z obszarów ochrony ścisłej parku. Do chwili utworzenia Parku ochroną rezerwatową objęto 1064,38 ha w postaci 10 rezerwatów leśnych i florystycznych.</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descr="Plik:Staw echo6.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Plik:Natrix natrix by zeartul.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Plik:Logo Słowińskiego Parku Narodowego.svg">
            <a:hlinkClick r:id="rId2"/>
          </p:cNvPr>
          <p:cNvPicPr>
            <a:picLocks noChangeAspect="1" noChangeArrowheads="1"/>
          </p:cNvPicPr>
          <p:nvPr/>
        </p:nvPicPr>
        <p:blipFill>
          <a:blip r:embed="rId3"/>
          <a:srcRect/>
          <a:stretch>
            <a:fillRect/>
          </a:stretch>
        </p:blipFill>
        <p:spPr bwMode="auto">
          <a:xfrm>
            <a:off x="6804025" y="2205038"/>
            <a:ext cx="1800225" cy="1800225"/>
          </a:xfrm>
          <a:prstGeom prst="rect">
            <a:avLst/>
          </a:prstGeom>
          <a:noFill/>
        </p:spPr>
      </p:pic>
      <p:sp>
        <p:nvSpPr>
          <p:cNvPr id="87044" name="Text Box 4"/>
          <p:cNvSpPr txBox="1">
            <a:spLocks noChangeArrowheads="1"/>
          </p:cNvSpPr>
          <p:nvPr/>
        </p:nvSpPr>
        <p:spPr bwMode="auto">
          <a:xfrm>
            <a:off x="179388" y="115888"/>
            <a:ext cx="6264275" cy="5727700"/>
          </a:xfrm>
          <a:prstGeom prst="rect">
            <a:avLst/>
          </a:prstGeom>
          <a:noFill/>
          <a:ln w="9525">
            <a:noFill/>
            <a:miter lim="800000"/>
            <a:headEnd/>
            <a:tailEnd/>
          </a:ln>
          <a:effectLst/>
        </p:spPr>
        <p:txBody>
          <a:bodyPr>
            <a:spAutoFit/>
          </a:bodyPr>
          <a:lstStyle/>
          <a:p>
            <a:pPr>
              <a:spcBef>
                <a:spcPct val="50000"/>
              </a:spcBef>
            </a:pPr>
            <a:r>
              <a:rPr lang="pl-PL"/>
              <a:t>Słowiński Park Narodowy</a:t>
            </a:r>
            <a:br>
              <a:rPr lang="pl-PL"/>
            </a:br>
            <a:r>
              <a:rPr lang="pl-PL"/>
              <a:t>Rezerwat Biosfery UNESCO</a:t>
            </a:r>
            <a:r>
              <a:rPr lang="pl-PL">
                <a:hlinkClick r:id="rId4"/>
              </a:rPr>
              <a:t> </a:t>
            </a:r>
            <a:r>
              <a:rPr lang="pl-PL"/>
              <a:t/>
            </a:r>
            <a:br>
              <a:rPr lang="pl-PL"/>
            </a:br>
            <a:endParaRPr lang="pl-PL"/>
          </a:p>
          <a:p>
            <a:pPr>
              <a:spcBef>
                <a:spcPct val="50000"/>
              </a:spcBef>
            </a:pPr>
            <a:r>
              <a:rPr lang="pl-PL" b="0"/>
              <a:t>Położenie woj. Pomorskie</a:t>
            </a:r>
          </a:p>
          <a:p>
            <a:pPr>
              <a:spcBef>
                <a:spcPct val="50000"/>
              </a:spcBef>
            </a:pPr>
            <a:r>
              <a:rPr lang="pl-PL" b="0"/>
              <a:t>Data utworzenia1967</a:t>
            </a:r>
          </a:p>
          <a:p>
            <a:pPr>
              <a:spcBef>
                <a:spcPct val="50000"/>
              </a:spcBef>
            </a:pPr>
            <a:r>
              <a:rPr lang="pl-PL" b="0"/>
              <a:t>Powierzchnia 327,44 km²</a:t>
            </a:r>
            <a:br>
              <a:rPr lang="pl-PL" b="0"/>
            </a:br>
            <a:r>
              <a:rPr lang="pl-PL" b="0"/>
              <a:t>- lądowa 113,06 km²</a:t>
            </a:r>
            <a:br>
              <a:rPr lang="pl-PL" b="0"/>
            </a:br>
            <a:r>
              <a:rPr lang="pl-PL" b="0"/>
              <a:t>- morska 111,71 km²</a:t>
            </a:r>
            <a:br>
              <a:rPr lang="pl-PL" b="0"/>
            </a:br>
            <a:r>
              <a:rPr lang="pl-PL" b="0"/>
              <a:t>- wodna (śródl.) 102,66 km²</a:t>
            </a:r>
            <a:br>
              <a:rPr lang="pl-PL" b="0"/>
            </a:br>
            <a:r>
              <a:rPr lang="pl-PL" b="0"/>
              <a:t>- leśna 60 km²</a:t>
            </a:r>
          </a:p>
          <a:p>
            <a:pPr>
              <a:spcBef>
                <a:spcPct val="50000"/>
              </a:spcBef>
            </a:pPr>
            <a:r>
              <a:rPr lang="pl-PL" b="0"/>
              <a:t>Pow. ochrony</a:t>
            </a:r>
            <a:br>
              <a:rPr lang="pl-PL" b="0"/>
            </a:br>
            <a:r>
              <a:rPr lang="pl-PL" b="0"/>
              <a:t>- ścisłej 59,29 km²</a:t>
            </a:r>
            <a:br>
              <a:rPr lang="pl-PL" b="0"/>
            </a:br>
            <a:r>
              <a:rPr lang="pl-PL" b="0"/>
              <a:t>- częściowej 147,02 km²</a:t>
            </a:r>
            <a:br>
              <a:rPr lang="pl-PL" b="0"/>
            </a:br>
            <a:r>
              <a:rPr lang="pl-PL" b="0"/>
              <a:t>- krajobrazu 1,33 km²</a:t>
            </a:r>
          </a:p>
          <a:p>
            <a:pPr>
              <a:spcBef>
                <a:spcPct val="50000"/>
              </a:spcBef>
            </a:pPr>
            <a:r>
              <a:rPr lang="pl-PL" b="0"/>
              <a:t>Powierzchnia otuliny 302,2 km²</a:t>
            </a:r>
          </a:p>
          <a:p>
            <a:pPr>
              <a:spcBef>
                <a:spcPct val="50000"/>
              </a:spcBef>
            </a:pPr>
            <a:r>
              <a:rPr lang="pl-PL" b="0"/>
              <a:t>Długość szlaków turystycznych 140 km</a:t>
            </a:r>
          </a:p>
          <a:p>
            <a:pPr>
              <a:spcBef>
                <a:spcPct val="50000"/>
              </a:spcBef>
            </a:pPr>
            <a:r>
              <a:rPr lang="pl-PL" b="0"/>
              <a:t>Odwiedzających rocznie 282 tys.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8" name="Picture 4"/>
          <p:cNvPicPr>
            <a:picLocks noChangeAspect="1" noChangeArrowheads="1"/>
          </p:cNvPicPr>
          <p:nvPr/>
        </p:nvPicPr>
        <p:blipFill>
          <a:blip r:embed="rId2"/>
          <a:srcRect l="20476" t="4317" r="47569" b="50763"/>
          <a:stretch>
            <a:fillRect/>
          </a:stretch>
        </p:blipFill>
        <p:spPr bwMode="auto">
          <a:xfrm>
            <a:off x="179388" y="115888"/>
            <a:ext cx="6049962" cy="5314950"/>
          </a:xfrm>
          <a:prstGeom prst="rect">
            <a:avLst/>
          </a:prstGeom>
          <a:noFill/>
          <a:ln w="9525">
            <a:noFill/>
            <a:miter lim="800000"/>
            <a:headEnd/>
            <a:tailEnd/>
          </a:ln>
          <a:effectLst/>
        </p:spPr>
      </p:pic>
      <p:sp>
        <p:nvSpPr>
          <p:cNvPr id="169989" name="Text Box 5"/>
          <p:cNvSpPr txBox="1">
            <a:spLocks noChangeArrowheads="1"/>
          </p:cNvSpPr>
          <p:nvPr/>
        </p:nvSpPr>
        <p:spPr bwMode="auto">
          <a:xfrm>
            <a:off x="1692275" y="5805488"/>
            <a:ext cx="5543550" cy="366712"/>
          </a:xfrm>
          <a:prstGeom prst="rect">
            <a:avLst/>
          </a:prstGeom>
          <a:noFill/>
          <a:ln w="9525">
            <a:noFill/>
            <a:miter lim="800000"/>
            <a:headEnd/>
            <a:tailEnd/>
          </a:ln>
          <a:effectLst/>
        </p:spPr>
        <p:txBody>
          <a:bodyPr>
            <a:spAutoFit/>
          </a:bodyPr>
          <a:lstStyle/>
          <a:p>
            <a:pPr>
              <a:spcBef>
                <a:spcPct val="50000"/>
              </a:spcBef>
            </a:pPr>
            <a:r>
              <a:rPr lang="pl-PL"/>
              <a:t>Parki Narodowe w Polsce</a:t>
            </a:r>
          </a:p>
        </p:txBody>
      </p:sp>
      <p:pic>
        <p:nvPicPr>
          <p:cNvPr id="169991" name="Picture 7" descr="mapka_parki"/>
          <p:cNvPicPr>
            <a:picLocks noChangeAspect="1" noChangeArrowheads="1"/>
          </p:cNvPicPr>
          <p:nvPr/>
        </p:nvPicPr>
        <p:blipFill>
          <a:blip r:embed="rId3"/>
          <a:srcRect/>
          <a:stretch>
            <a:fillRect/>
          </a:stretch>
        </p:blipFill>
        <p:spPr bwMode="auto">
          <a:xfrm>
            <a:off x="5867400" y="3716338"/>
            <a:ext cx="3124200" cy="291465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79388" y="260350"/>
            <a:ext cx="8713787" cy="5584825"/>
          </a:xfrm>
          <a:prstGeom prst="rect">
            <a:avLst/>
          </a:prstGeom>
          <a:noFill/>
          <a:ln w="9525">
            <a:noFill/>
            <a:miter lim="800000"/>
            <a:headEnd/>
            <a:tailEnd/>
          </a:ln>
          <a:effectLst/>
        </p:spPr>
        <p:txBody>
          <a:bodyPr>
            <a:spAutoFit/>
          </a:bodyPr>
          <a:lstStyle/>
          <a:p>
            <a:r>
              <a:rPr lang="pl-PL"/>
              <a:t>Słowiński Park Narodowy</a:t>
            </a:r>
            <a:r>
              <a:rPr lang="pl-PL" b="0"/>
              <a:t>, utworzony w 1967 roku rozporządzeniem Rad Ministrów z dnia 23 września 1966 r. (które weszło w życie 1 lipca 1967 r. – Dz. U. z dnia 8 października 1966 r.).</a:t>
            </a:r>
          </a:p>
          <a:p>
            <a:r>
              <a:rPr lang="pl-PL" b="0"/>
              <a:t>Jest położony w środkowej części polskiego wybrzeża, w województwie pomorskim. Obejmuje Mierzeję Łebską, Nizinę Gardeńsko-Łebską, morenę czołową z najwyższą kulminacją 115 m n.p.m. na wzgórzu Rowokół oraz szereg jezior: Łebsko (71,4 km²), Gardno (24,5 km²), Jezioro Smołdzińskie (43 ha), Jezioro Dołgie Wielkie (156 ha) i Dołgie Małe (6,3 ha). Osobliwością jezior przymorskich są okresowe wlewy wody morskiej podczas silnych sztormów. Dopływ słonej wody umożliwia zasiedlanie tych terenów dość licznym słonoroślom. Przez teren parku przepływa 7 rzek, z których największe to Łeba wpadająca do jeziora Łebsko i Łupawa uchodząca do jeziora Gardno. Na obszarze Parku utworzono 12 rezerwatów ścisłych i 3 częściowe.</a:t>
            </a:r>
          </a:p>
          <a:p>
            <a:r>
              <a:rPr lang="pl-PL" b="0"/>
              <a:t>W 1977 roku został włączony przez UNESCO (w ramach programu "Człowiek i biosfera") do sieci Światowych Rezerwatów Biosfery, a w 1995 r. wpisany na listę terenów chronionych konwencją ramsarską o obszarach wodno-błotnych o międzynarodowym znaczeniu przyrodniczym.</a:t>
            </a:r>
          </a:p>
          <a:p>
            <a:r>
              <a:rPr lang="pl-PL" b="0"/>
              <a:t>Charakterystycznymi elementami Parku są przymorskie jeziora, bagna, łąki, torfowiska, nadmorskie bory i lasy, a przede wszystkim wydmowy pas mierzei z ruchomymi wydmami. Symbolem Parku jest mewa.</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Plik:Wydmy Słowiński Park Narodowy Szlak.jpg">
            <a:hlinkClick r:id="rId2"/>
          </p:cNvPr>
          <p:cNvPicPr>
            <a:picLocks noChangeAspect="1" noChangeArrowheads="1"/>
          </p:cNvPicPr>
          <p:nvPr/>
        </p:nvPicPr>
        <p:blipFill>
          <a:blip r:embed="rId3"/>
          <a:srcRect/>
          <a:stretch>
            <a:fillRect/>
          </a:stretch>
        </p:blipFill>
        <p:spPr bwMode="auto">
          <a:xfrm>
            <a:off x="762000" y="881063"/>
            <a:ext cx="7620000" cy="5095875"/>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Plik:Łebsko jezioro.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descr="Plik:Slowinskipn.jpg">
            <a:hlinkClick r:id="rId2"/>
          </p:cNvPr>
          <p:cNvPicPr>
            <a:picLocks noChangeAspect="1" noChangeArrowheads="1"/>
          </p:cNvPicPr>
          <p:nvPr/>
        </p:nvPicPr>
        <p:blipFill>
          <a:blip r:embed="rId3"/>
          <a:srcRect/>
          <a:stretch>
            <a:fillRect/>
          </a:stretch>
        </p:blipFill>
        <p:spPr bwMode="auto">
          <a:xfrm>
            <a:off x="762000" y="571500"/>
            <a:ext cx="7620000" cy="57150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Plik:Swietokrzyski Park Narodowy.svg">
            <a:hlinkClick r:id="rId2"/>
          </p:cNvPr>
          <p:cNvPicPr>
            <a:picLocks noChangeAspect="1" noChangeArrowheads="1"/>
          </p:cNvPicPr>
          <p:nvPr/>
        </p:nvPicPr>
        <p:blipFill>
          <a:blip r:embed="rId3"/>
          <a:srcRect/>
          <a:stretch>
            <a:fillRect/>
          </a:stretch>
        </p:blipFill>
        <p:spPr bwMode="auto">
          <a:xfrm>
            <a:off x="5292725" y="1700213"/>
            <a:ext cx="3371850" cy="3371850"/>
          </a:xfrm>
          <a:prstGeom prst="rect">
            <a:avLst/>
          </a:prstGeom>
          <a:noFill/>
        </p:spPr>
      </p:pic>
      <p:sp>
        <p:nvSpPr>
          <p:cNvPr id="81924" name="Text Box 4"/>
          <p:cNvSpPr txBox="1">
            <a:spLocks noChangeArrowheads="1"/>
          </p:cNvSpPr>
          <p:nvPr/>
        </p:nvSpPr>
        <p:spPr bwMode="auto">
          <a:xfrm>
            <a:off x="107950" y="115888"/>
            <a:ext cx="5111750" cy="5178425"/>
          </a:xfrm>
          <a:prstGeom prst="rect">
            <a:avLst/>
          </a:prstGeom>
          <a:noFill/>
          <a:ln w="9525">
            <a:noFill/>
            <a:miter lim="800000"/>
            <a:headEnd/>
            <a:tailEnd/>
          </a:ln>
          <a:effectLst/>
        </p:spPr>
        <p:txBody>
          <a:bodyPr>
            <a:spAutoFit/>
          </a:bodyPr>
          <a:lstStyle/>
          <a:p>
            <a:pPr>
              <a:spcBef>
                <a:spcPct val="50000"/>
              </a:spcBef>
            </a:pPr>
            <a:r>
              <a:rPr lang="pl-PL"/>
              <a:t>Świętokrzyski Park Narodowy</a:t>
            </a:r>
            <a:r>
              <a:rPr lang="pl-PL">
                <a:hlinkClick r:id="rId4"/>
              </a:rPr>
              <a:t> </a:t>
            </a:r>
            <a:r>
              <a:rPr lang="pl-PL"/>
              <a:t/>
            </a:r>
            <a:br>
              <a:rPr lang="pl-PL"/>
            </a:br>
            <a:endParaRPr lang="pl-PL"/>
          </a:p>
          <a:p>
            <a:pPr>
              <a:spcBef>
                <a:spcPct val="50000"/>
              </a:spcBef>
            </a:pPr>
            <a:r>
              <a:rPr lang="pl-PL" b="0"/>
              <a:t>Położenie woj. Świętokrzyskie</a:t>
            </a:r>
          </a:p>
          <a:p>
            <a:pPr>
              <a:spcBef>
                <a:spcPct val="50000"/>
              </a:spcBef>
            </a:pPr>
            <a:r>
              <a:rPr lang="pl-PL" b="0"/>
              <a:t>Data utworzenia1 maja 1950 r.</a:t>
            </a:r>
          </a:p>
          <a:p>
            <a:pPr>
              <a:spcBef>
                <a:spcPct val="50000"/>
              </a:spcBef>
            </a:pPr>
            <a:r>
              <a:rPr lang="pl-PL" b="0"/>
              <a:t>Powierzchnia 76,26 km²</a:t>
            </a:r>
            <a:br>
              <a:rPr lang="pl-PL" b="0"/>
            </a:br>
            <a:r>
              <a:rPr lang="pl-PL" b="0"/>
              <a:t>- leśna 72,12 km²</a:t>
            </a:r>
            <a:br>
              <a:rPr lang="pl-PL" b="0"/>
            </a:br>
            <a:r>
              <a:rPr lang="pl-PL" b="0"/>
              <a:t>- uprawna 3,28 km²</a:t>
            </a:r>
            <a:br>
              <a:rPr lang="pl-PL" b="0"/>
            </a:br>
            <a:r>
              <a:rPr lang="pl-PL" b="0"/>
              <a:t>- wodna 0,02 km²</a:t>
            </a:r>
          </a:p>
          <a:p>
            <a:pPr>
              <a:spcBef>
                <a:spcPct val="50000"/>
              </a:spcBef>
            </a:pPr>
            <a:r>
              <a:rPr lang="pl-PL" b="0"/>
              <a:t>Pow. ochrony</a:t>
            </a:r>
            <a:br>
              <a:rPr lang="pl-PL" b="0"/>
            </a:br>
            <a:r>
              <a:rPr lang="pl-PL" b="0"/>
              <a:t>- ścisłej 17,31 km²</a:t>
            </a:r>
            <a:br>
              <a:rPr lang="pl-PL" b="0"/>
            </a:br>
            <a:r>
              <a:rPr lang="pl-PL" b="0"/>
              <a:t>- częściowej 55,72 km²</a:t>
            </a:r>
            <a:br>
              <a:rPr lang="pl-PL" b="0"/>
            </a:br>
            <a:r>
              <a:rPr lang="pl-PL" b="0"/>
              <a:t>- krajobrazu 3,23 km²</a:t>
            </a:r>
          </a:p>
          <a:p>
            <a:pPr>
              <a:spcBef>
                <a:spcPct val="50000"/>
              </a:spcBef>
            </a:pPr>
            <a:r>
              <a:rPr lang="pl-PL" b="0"/>
              <a:t>Powierzchnia otuliny 207,86 km²</a:t>
            </a:r>
          </a:p>
          <a:p>
            <a:pPr>
              <a:spcBef>
                <a:spcPct val="50000"/>
              </a:spcBef>
            </a:pPr>
            <a:r>
              <a:rPr lang="pl-PL" b="0"/>
              <a:t>Długość szlaków turystycznych 41 km </a:t>
            </a:r>
          </a:p>
          <a:p>
            <a:pPr>
              <a:spcBef>
                <a:spcPct val="50000"/>
              </a:spcBef>
            </a:pPr>
            <a:r>
              <a:rPr lang="pl-PL" b="0"/>
              <a:t>Odwiedzających rocznie 400 tys.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250825" y="188913"/>
            <a:ext cx="8642350" cy="2838450"/>
          </a:xfrm>
          <a:prstGeom prst="rect">
            <a:avLst/>
          </a:prstGeom>
          <a:noFill/>
          <a:ln w="9525">
            <a:noFill/>
            <a:miter lim="800000"/>
            <a:headEnd/>
            <a:tailEnd/>
          </a:ln>
          <a:effectLst/>
        </p:spPr>
        <p:txBody>
          <a:bodyPr>
            <a:spAutoFit/>
          </a:bodyPr>
          <a:lstStyle/>
          <a:p>
            <a:r>
              <a:rPr lang="pl-PL"/>
              <a:t>Świętokrzyski Park Narodowy</a:t>
            </a:r>
            <a:r>
              <a:rPr lang="pl-PL" b="0"/>
              <a:t> – utworzony w 1950 r.</a:t>
            </a:r>
          </a:p>
          <a:p>
            <a:endParaRPr lang="pl-PL" b="0"/>
          </a:p>
          <a:p>
            <a:r>
              <a:rPr lang="pl-PL" b="0"/>
              <a:t>Park położony jest w centralnej części Gór Świętokrzyskich i obejmuje: pasmo Łysogór (z najwyższym szczytem Łysicą – 612 m n.p.m. i Łysą Górą – 595 m n.p.m.), część Pasma Klonowskiego (z górami Psarską i Miejską), Doliny Wilkowskiej i Doliny Dębniańskiej, a także trzy eksklawy – Górę Chełmową, Las Serwis i Skarpę Zapusty (od roku 1996).</a:t>
            </a:r>
          </a:p>
          <a:p>
            <a:endParaRPr lang="pl-PL" b="0"/>
          </a:p>
          <a:p>
            <a:r>
              <a:rPr lang="pl-PL" b="0"/>
              <a:t>W 1950 r. część pasma Gór Świętokrzyskich nazwano Puszczą Jodłową im. Stefana Żeromskiego, który był zwolennikiem i rzecznikiem ochrony tego obszaru.</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3" descr="Plik:Lysa Gora goloborze 3914 20080703.jpg">
            <a:hlinkClick r:id="rId2"/>
          </p:cNvPr>
          <p:cNvPicPr>
            <a:picLocks noChangeAspect="1" noChangeArrowheads="1"/>
          </p:cNvPicPr>
          <p:nvPr/>
        </p:nvPicPr>
        <p:blipFill>
          <a:blip r:embed="rId3"/>
          <a:srcRect/>
          <a:stretch>
            <a:fillRect/>
          </a:stretch>
        </p:blipFill>
        <p:spPr bwMode="auto">
          <a:xfrm>
            <a:off x="762000" y="895350"/>
            <a:ext cx="7620000" cy="50673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Goloborze%2C_gory_swietokrzyskie"/>
          <p:cNvPicPr>
            <a:picLocks noChangeAspect="1" noChangeArrowheads="1"/>
          </p:cNvPicPr>
          <p:nvPr/>
        </p:nvPicPr>
        <p:blipFill>
          <a:blip r:embed="rId2"/>
          <a:srcRect/>
          <a:stretch>
            <a:fillRect/>
          </a:stretch>
        </p:blipFill>
        <p:spPr bwMode="auto">
          <a:xfrm>
            <a:off x="0" y="0"/>
            <a:ext cx="9144000" cy="6880225"/>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Tv_tower_on_lysa_gora"/>
          <p:cNvPicPr>
            <a:picLocks noChangeAspect="1" noChangeArrowheads="1"/>
          </p:cNvPicPr>
          <p:nvPr/>
        </p:nvPicPr>
        <p:blipFill>
          <a:blip r:embed="rId2"/>
          <a:srcRect/>
          <a:stretch>
            <a:fillRect/>
          </a:stretch>
        </p:blipFill>
        <p:spPr bwMode="auto">
          <a:xfrm>
            <a:off x="179388" y="188913"/>
            <a:ext cx="4857750" cy="6480175"/>
          </a:xfrm>
          <a:prstGeom prst="rect">
            <a:avLst/>
          </a:prstGeom>
          <a:noFill/>
        </p:spPr>
      </p:pic>
      <p:sp>
        <p:nvSpPr>
          <p:cNvPr id="123907" name="Text Box 3"/>
          <p:cNvSpPr txBox="1">
            <a:spLocks noChangeArrowheads="1"/>
          </p:cNvSpPr>
          <p:nvPr/>
        </p:nvSpPr>
        <p:spPr bwMode="auto">
          <a:xfrm>
            <a:off x="5292725" y="333375"/>
            <a:ext cx="3240088" cy="366713"/>
          </a:xfrm>
          <a:prstGeom prst="rect">
            <a:avLst/>
          </a:prstGeom>
          <a:noFill/>
          <a:ln w="9525">
            <a:noFill/>
            <a:miter lim="800000"/>
            <a:headEnd/>
            <a:tailEnd/>
          </a:ln>
          <a:effectLst/>
        </p:spPr>
        <p:txBody>
          <a:bodyPr>
            <a:spAutoFit/>
          </a:bodyPr>
          <a:lstStyle/>
          <a:p>
            <a:pPr>
              <a:spcBef>
                <a:spcPct val="50000"/>
              </a:spcBef>
            </a:pPr>
            <a:r>
              <a:rPr lang="pl-PL" b="0"/>
              <a:t>Łysa Góra – Święty Krzyż</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ilgrims%2C_Benedictine_abbey%2C_Swiety_Krzyz"/>
          <p:cNvPicPr>
            <a:picLocks noChangeAspect="1" noChangeArrowheads="1"/>
          </p:cNvPicPr>
          <p:nvPr/>
        </p:nvPicPr>
        <p:blipFill>
          <a:blip r:embed="rId2"/>
          <a:srcRect/>
          <a:stretch>
            <a:fillRect/>
          </a:stretch>
        </p:blipFill>
        <p:spPr bwMode="auto">
          <a:xfrm>
            <a:off x="0" y="0"/>
            <a:ext cx="9144000" cy="63500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7528</Words>
  <Application>Microsoft Office PowerPoint</Application>
  <PresentationFormat>Pokaz na ekranie (4:3)</PresentationFormat>
  <Paragraphs>663</Paragraphs>
  <Slides>187</Slides>
  <Notes>25</Notes>
  <HiddenSlides>0</HiddenSlides>
  <MMClips>0</MMClips>
  <ScaleCrop>false</ScaleCrop>
  <HeadingPairs>
    <vt:vector size="4" baseType="variant">
      <vt:variant>
        <vt:lpstr>Motyw</vt:lpstr>
      </vt:variant>
      <vt:variant>
        <vt:i4>1</vt:i4>
      </vt:variant>
      <vt:variant>
        <vt:lpstr>Tytuły slajdów</vt:lpstr>
      </vt:variant>
      <vt:variant>
        <vt:i4>187</vt:i4>
      </vt:variant>
    </vt:vector>
  </HeadingPairs>
  <TitlesOfParts>
    <vt:vector size="188" baseType="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lpstr>Slajd 70</vt:lpstr>
      <vt:lpstr>Slajd 71</vt:lpstr>
      <vt:lpstr>Slajd 72</vt:lpstr>
      <vt:lpstr>Slajd 73</vt:lpstr>
      <vt:lpstr>Slajd 74</vt:lpstr>
      <vt:lpstr>Slajd 75</vt:lpstr>
      <vt:lpstr>Slajd 76</vt:lpstr>
      <vt:lpstr>Slajd 77</vt:lpstr>
      <vt:lpstr>Slajd 78</vt:lpstr>
      <vt:lpstr>Slajd 79</vt:lpstr>
      <vt:lpstr>Slajd 80</vt:lpstr>
      <vt:lpstr>Slajd 81</vt:lpstr>
      <vt:lpstr>Slajd 82</vt:lpstr>
      <vt:lpstr>Slajd 83</vt:lpstr>
      <vt:lpstr>Slajd 84</vt:lpstr>
      <vt:lpstr>Slajd 85</vt:lpstr>
      <vt:lpstr>Slajd 86</vt:lpstr>
      <vt:lpstr>Slajd 87</vt:lpstr>
      <vt:lpstr>Slajd 88</vt:lpstr>
      <vt:lpstr>Slajd 89</vt:lpstr>
      <vt:lpstr>Slajd 90</vt:lpstr>
      <vt:lpstr>Slajd 91</vt:lpstr>
      <vt:lpstr>Slajd 92</vt:lpstr>
      <vt:lpstr>Slajd 93</vt:lpstr>
      <vt:lpstr>Slajd 94</vt:lpstr>
      <vt:lpstr>Slajd 95</vt:lpstr>
      <vt:lpstr>Slajd 96</vt:lpstr>
      <vt:lpstr>Slajd 97</vt:lpstr>
      <vt:lpstr>Slajd 98</vt:lpstr>
      <vt:lpstr>Slajd 99</vt:lpstr>
      <vt:lpstr>Slajd 100</vt:lpstr>
      <vt:lpstr>Slajd 101</vt:lpstr>
      <vt:lpstr>Slajd 102</vt:lpstr>
      <vt:lpstr>Slajd 103</vt:lpstr>
      <vt:lpstr>Slajd 104</vt:lpstr>
      <vt:lpstr>Slajd 105</vt:lpstr>
      <vt:lpstr>Slajd 106</vt:lpstr>
      <vt:lpstr>Slajd 107</vt:lpstr>
      <vt:lpstr>Slajd 108</vt:lpstr>
      <vt:lpstr>Slajd 109</vt:lpstr>
      <vt:lpstr>Slajd 110</vt:lpstr>
      <vt:lpstr>Slajd 111</vt:lpstr>
      <vt:lpstr>Slajd 112</vt:lpstr>
      <vt:lpstr>Slajd 113</vt:lpstr>
      <vt:lpstr>Slajd 114</vt:lpstr>
      <vt:lpstr>Slajd 115</vt:lpstr>
      <vt:lpstr>Slajd 116</vt:lpstr>
      <vt:lpstr>Slajd 117</vt:lpstr>
      <vt:lpstr>Slajd 118</vt:lpstr>
      <vt:lpstr>Slajd 119</vt:lpstr>
      <vt:lpstr>Slajd 120</vt:lpstr>
      <vt:lpstr>Slajd 121</vt:lpstr>
      <vt:lpstr>Slajd 122</vt:lpstr>
      <vt:lpstr>Slajd 123</vt:lpstr>
      <vt:lpstr>Slajd 124</vt:lpstr>
      <vt:lpstr>Slajd 125</vt:lpstr>
      <vt:lpstr>Slajd 126</vt:lpstr>
      <vt:lpstr>Slajd 127</vt:lpstr>
      <vt:lpstr>Slajd 128</vt:lpstr>
      <vt:lpstr>Slajd 129</vt:lpstr>
      <vt:lpstr>Slajd 130</vt:lpstr>
      <vt:lpstr>Slajd 131</vt:lpstr>
      <vt:lpstr>Slajd 132</vt:lpstr>
      <vt:lpstr>Slajd 133</vt:lpstr>
      <vt:lpstr>Slajd 134</vt:lpstr>
      <vt:lpstr>Slajd 135</vt:lpstr>
      <vt:lpstr>Slajd 136</vt:lpstr>
      <vt:lpstr>Slajd 137</vt:lpstr>
      <vt:lpstr>Slajd 138</vt:lpstr>
      <vt:lpstr>Slajd 139</vt:lpstr>
      <vt:lpstr>Slajd 140</vt:lpstr>
      <vt:lpstr>Slajd 141</vt:lpstr>
      <vt:lpstr>Slajd 142</vt:lpstr>
      <vt:lpstr>Slajd 143</vt:lpstr>
      <vt:lpstr>Slajd 144</vt:lpstr>
      <vt:lpstr>Slajd 145</vt:lpstr>
      <vt:lpstr>Slajd 146</vt:lpstr>
      <vt:lpstr>Slajd 147</vt:lpstr>
      <vt:lpstr>Slajd 148</vt:lpstr>
      <vt:lpstr>Slajd 149</vt:lpstr>
      <vt:lpstr>Slajd 150</vt:lpstr>
      <vt:lpstr>Slajd 151</vt:lpstr>
      <vt:lpstr>Slajd 152</vt:lpstr>
      <vt:lpstr>Slajd 153</vt:lpstr>
      <vt:lpstr>Slajd 154</vt:lpstr>
      <vt:lpstr>Slajd 155</vt:lpstr>
      <vt:lpstr>Slajd 156</vt:lpstr>
      <vt:lpstr>Slajd 157</vt:lpstr>
      <vt:lpstr>Slajd 158</vt:lpstr>
      <vt:lpstr>Slajd 159</vt:lpstr>
      <vt:lpstr>Slajd 160</vt:lpstr>
      <vt:lpstr>Slajd 161</vt:lpstr>
      <vt:lpstr>Slajd 162</vt:lpstr>
      <vt:lpstr>Slajd 163</vt:lpstr>
      <vt:lpstr>Slajd 164</vt:lpstr>
      <vt:lpstr>Slajd 165</vt:lpstr>
      <vt:lpstr>Slajd 166</vt:lpstr>
      <vt:lpstr>Slajd 167</vt:lpstr>
      <vt:lpstr>Slajd 168</vt:lpstr>
      <vt:lpstr>Slajd 169</vt:lpstr>
      <vt:lpstr>Slajd 170</vt:lpstr>
      <vt:lpstr>Slajd 171</vt:lpstr>
      <vt:lpstr>Slajd 172</vt:lpstr>
      <vt:lpstr>Slajd 173</vt:lpstr>
      <vt:lpstr>Slajd 174</vt:lpstr>
      <vt:lpstr>Slajd 175</vt:lpstr>
      <vt:lpstr>Slajd 176</vt:lpstr>
      <vt:lpstr>Slajd 177</vt:lpstr>
      <vt:lpstr>Slajd 178</vt:lpstr>
      <vt:lpstr>Slajd 179</vt:lpstr>
      <vt:lpstr>Slajd 180</vt:lpstr>
      <vt:lpstr>Slajd 181</vt:lpstr>
      <vt:lpstr>Slajd 182</vt:lpstr>
      <vt:lpstr>Slajd 183</vt:lpstr>
      <vt:lpstr>Slajd 184</vt:lpstr>
      <vt:lpstr>Slajd 185</vt:lpstr>
      <vt:lpstr>Slajd 186</vt:lpstr>
      <vt:lpstr>Slajd 187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Użytkownik systemu Windows</dc:creator>
  <cp:lastModifiedBy>Użytkownik systemu Windows</cp:lastModifiedBy>
  <cp:revision>1</cp:revision>
  <dcterms:created xsi:type="dcterms:W3CDTF">2019-05-06T06:53:07Z</dcterms:created>
  <dcterms:modified xsi:type="dcterms:W3CDTF">2019-05-06T06:54:28Z</dcterms:modified>
</cp:coreProperties>
</file>