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0" y="-8689975"/>
            <a:ext cx="0" cy="18767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7885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8806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8909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9011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9113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9216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9318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9421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9523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9625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9728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7987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9830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9933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035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137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240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342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445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547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649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752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8089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854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957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1059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1161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1264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1366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1469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1571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1673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1776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8192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1878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ext Box 1"/>
          <p:cNvSpPr txBox="1">
            <a:spLocks noChangeArrowheads="1"/>
          </p:cNvSpPr>
          <p:nvPr/>
        </p:nvSpPr>
        <p:spPr bwMode="auto">
          <a:xfrm>
            <a:off x="-12511088" y="-8689975"/>
            <a:ext cx="25023763" cy="187690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1981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ext Box 1"/>
          <p:cNvSpPr txBox="1">
            <a:spLocks noChangeArrowheads="1"/>
          </p:cNvSpPr>
          <p:nvPr/>
        </p:nvSpPr>
        <p:spPr bwMode="auto">
          <a:xfrm>
            <a:off x="-12511088" y="-8689975"/>
            <a:ext cx="25023763" cy="187690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2083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2185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2288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2390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2493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2595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2697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2800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8294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2902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3005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3107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3209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3312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3414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3517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3619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3721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3824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8397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3926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4029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4131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4233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4336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4438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4541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4643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4745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4848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8499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4950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ext Box 1"/>
          <p:cNvSpPr txBox="1">
            <a:spLocks noChangeArrowheads="1"/>
          </p:cNvSpPr>
          <p:nvPr/>
        </p:nvSpPr>
        <p:spPr bwMode="auto">
          <a:xfrm>
            <a:off x="-12511088" y="-8689975"/>
            <a:ext cx="25023763" cy="187690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5053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ext Box 1"/>
          <p:cNvSpPr txBox="1">
            <a:spLocks noChangeArrowheads="1"/>
          </p:cNvSpPr>
          <p:nvPr/>
        </p:nvSpPr>
        <p:spPr bwMode="auto">
          <a:xfrm>
            <a:off x="-12511088" y="-8689975"/>
            <a:ext cx="25023763" cy="187690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5155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Text Box 1"/>
          <p:cNvSpPr txBox="1">
            <a:spLocks noChangeArrowheads="1"/>
          </p:cNvSpPr>
          <p:nvPr/>
        </p:nvSpPr>
        <p:spPr bwMode="auto">
          <a:xfrm>
            <a:off x="-12511088" y="-8689975"/>
            <a:ext cx="25023763" cy="187690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5257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5360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8601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8704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3408327-0320-4986-AAC4-290E8043F23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8076F2B-95D9-4A9E-9A1C-2FDA58054EA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4638" y="128588"/>
            <a:ext cx="2055812" cy="59912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5038" cy="59912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83FAC3B-1F30-4224-A5CF-0E6092B83AC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07A74A3-6E4F-46C8-B696-2D667721D38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012952A-E137-4DB4-8289-E29700F50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650428E-76C5-48C8-A98B-2900303C962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BB07CC7-77B2-46AE-807F-E17CC883FBA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E2911AB-C74C-4EA1-BA5C-F7AE365424B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CEB90E6-24DF-40F5-921E-3CCF8EBFF07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6E526D7-9EAB-411E-BB4D-9D163BD5C5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097F127-F343-4876-B312-E1774B3FDC2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3250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tytułu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konspektu</a:t>
            </a:r>
          </a:p>
          <a:p>
            <a:pPr lvl="1"/>
            <a:r>
              <a:rPr lang="en-GB" smtClean="0"/>
              <a:t>Drugi poziom konspektu</a:t>
            </a:r>
          </a:p>
          <a:p>
            <a:pPr lvl="2"/>
            <a:r>
              <a:rPr lang="en-GB" smtClean="0"/>
              <a:t>Trzeci poziom konspektu</a:t>
            </a:r>
          </a:p>
          <a:p>
            <a:pPr lvl="3"/>
            <a:r>
              <a:rPr lang="en-GB" smtClean="0"/>
              <a:t>Czwarty poziom konspektu</a:t>
            </a:r>
          </a:p>
          <a:p>
            <a:pPr lvl="4"/>
            <a:r>
              <a:rPr lang="en-GB" smtClean="0"/>
              <a:t>Piąty poziom konspektu</a:t>
            </a:r>
          </a:p>
          <a:p>
            <a:pPr lvl="4"/>
            <a:r>
              <a:rPr lang="en-GB" smtClean="0"/>
              <a:t>Szósty poziom konspektu</a:t>
            </a:r>
          </a:p>
          <a:p>
            <a:pPr lvl="4"/>
            <a:r>
              <a:rPr lang="en-GB" smtClean="0"/>
              <a:t>Siódmy poziom konspektu</a:t>
            </a:r>
          </a:p>
          <a:p>
            <a:pPr lvl="4"/>
            <a:r>
              <a:rPr lang="en-GB" smtClean="0"/>
              <a:t>Ósmy poziom konspektu</a:t>
            </a:r>
          </a:p>
          <a:p>
            <a:pPr lvl="4"/>
            <a:r>
              <a:rPr lang="en-GB" smtClean="0"/>
              <a:t>Dziewiąty poziom konspektu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6307138"/>
            <a:ext cx="2132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7250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fld id="{ABF5BC08-8133-4A06-9B54-0E0ACCC51A62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738"/>
            <a:ext cx="9144000" cy="6740525"/>
          </a:xfrm>
          <a:prstGeom prst="rect">
            <a:avLst/>
          </a:prstGeom>
          <a:solidFill>
            <a:srgbClr val="000000"/>
          </a:solidFill>
          <a:ln w="444600">
            <a:solidFill>
              <a:srgbClr val="6C4C2C"/>
            </a:solidFill>
            <a:miter lim="800000"/>
            <a:headEnd/>
            <a:tailEnd/>
          </a:ln>
          <a:effectLst>
            <a:outerShdw dist="190410" dir="2700000" algn="ctr" rotWithShape="0">
              <a:srgbClr val="000000">
                <a:alpha val="40033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2550" y="1785938"/>
            <a:ext cx="6797675" cy="1012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500438" y="5786438"/>
            <a:ext cx="27146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Robert Sawa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Podstawa prawna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757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>
              <a:spcBef>
                <a:spcPts val="5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2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Na obszarze rezerwatu przyrody regionalny dyrektor ochrony środowiska  </a:t>
            </a:r>
            <a:r>
              <a:rPr lang="en-GB" sz="2000" b="1">
                <a:solidFill>
                  <a:srgbClr val="3DEB3D"/>
                </a:solidFill>
                <a:ea typeface="Lucida Sans Unicode" pitchFamily="32" charset="0"/>
                <a:cs typeface="Lucida Sans Unicode" pitchFamily="32" charset="0"/>
              </a:rPr>
              <a:t>może wyznaczyć</a:t>
            </a:r>
            <a:r>
              <a:rPr lang="en-GB" sz="2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:</a:t>
            </a:r>
          </a:p>
          <a:p>
            <a:pPr marL="336550" indent="-336550"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l-PL" sz="2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miejsca </a:t>
            </a:r>
            <a:r>
              <a:rPr lang="en-GB" sz="2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palenia ognisk i wyrobów tytoniowych oraz używania źródeł światła o otwartym płomieniu,</a:t>
            </a:r>
          </a:p>
          <a:p>
            <a:pPr marL="336550" indent="-336550"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l-PL" sz="2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miejsca </a:t>
            </a:r>
            <a:r>
              <a:rPr lang="en-GB" sz="2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zbioru dziko występujących roślin i grzybów oraz ich części,</a:t>
            </a:r>
          </a:p>
          <a:p>
            <a:pPr marL="336550" indent="-336550"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2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 szlaki udostępnione do ruchu pieszego, rowerowego, narciarskiego i jazdy konnej wierzchem, </a:t>
            </a:r>
          </a:p>
          <a:p>
            <a:pPr marL="336550" indent="-336550"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l-PL" sz="2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miejsca </a:t>
            </a:r>
            <a:r>
              <a:rPr lang="en-GB" sz="2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udostępnione do wspinaczki, eksploracji jaskiń lub zbiorników wodnych,</a:t>
            </a:r>
          </a:p>
          <a:p>
            <a:pPr marL="336550" indent="-336550"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2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drogi dla ruchu pojazdów (poza drogami publicznymi, po których  ruch nie jest zabroniony),</a:t>
            </a:r>
          </a:p>
          <a:p>
            <a:pPr marL="336550" indent="-336550"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l-PL" sz="2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Miejsca </a:t>
            </a:r>
            <a:r>
              <a:rPr lang="en-GB" sz="2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używania łodzi motorowych i innego sprzętu motorowego, uprawiania sportów wodnych i motorowych, pływania i żeglowania</a:t>
            </a:r>
            <a:r>
              <a:rPr lang="pl-PL" sz="2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,</a:t>
            </a:r>
          </a:p>
          <a:p>
            <a:pPr marL="336550" indent="-336550"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l-PL" sz="2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miejsca </a:t>
            </a:r>
            <a:r>
              <a:rPr lang="en-GB" sz="2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biwakowania.</a:t>
            </a:r>
          </a:p>
          <a:p>
            <a:pPr marL="336550" indent="-336550">
              <a:spcBef>
                <a:spcPts val="500"/>
              </a:spcBef>
              <a:buClrTx/>
              <a:buSzTx/>
              <a:buFontTx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2000">
              <a:solidFill>
                <a:srgbClr val="FFFFFF"/>
              </a:solidFill>
              <a:ea typeface="Lucida Sans Unicode" pitchFamily="32" charset="0"/>
              <a:cs typeface="Lucida Sans Unicode" pitchFamily="32" charset="0"/>
            </a:endParaRPr>
          </a:p>
          <a:p>
            <a:pPr marL="336550" indent="-336550">
              <a:spcBef>
                <a:spcPts val="500"/>
              </a:spcBef>
              <a:buClrTx/>
              <a:buSzTx/>
              <a:buFontTx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2000">
              <a:solidFill>
                <a:srgbClr val="FFFFFF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Podstawa prawna 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>
              <a:spcBef>
                <a:spcPts val="6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Na obszarze rezerwatu przyrody regionalny dyrektor ochrony środowiska  </a:t>
            </a:r>
            <a:r>
              <a:rPr lang="en-GB" sz="2400" b="1">
                <a:solidFill>
                  <a:srgbClr val="3DEB3D"/>
                </a:solidFill>
                <a:ea typeface="Lucida Sans Unicode" pitchFamily="32" charset="0"/>
                <a:cs typeface="Lucida Sans Unicode" pitchFamily="32" charset="0"/>
              </a:rPr>
              <a:t>może zezwolić </a:t>
            </a: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na:</a:t>
            </a:r>
          </a:p>
          <a:p>
            <a:pPr marL="336550" indent="-336550">
              <a:spcBef>
                <a:spcPts val="600"/>
              </a:spcBef>
              <a:buClr>
                <a:srgbClr val="FFFFFF"/>
              </a:buClr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prowadzenie badań naukowych,</a:t>
            </a:r>
          </a:p>
          <a:p>
            <a:pPr marL="336550" indent="-336550">
              <a:spcBef>
                <a:spcPts val="600"/>
              </a:spcBef>
              <a:buClr>
                <a:srgbClr val="FFFFFF"/>
              </a:buClr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organizację imprez rekreacyjno-sportowych,</a:t>
            </a:r>
          </a:p>
          <a:p>
            <a:pPr marL="336550" indent="-336550">
              <a:spcBef>
                <a:spcPts val="600"/>
              </a:spcBef>
              <a:buClr>
                <a:srgbClr val="FFFFFF"/>
              </a:buClr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 </a:t>
            </a:r>
            <a:r>
              <a:rPr lang="pl-PL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oraz </a:t>
            </a: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na inne odstępstwa od zakazów jeżeli jest to uzasadnione wykonywaniem badań naukowych lub celami edukacyjnymi, kulturowymi, turystycznymi, rekreacyjnymi </a:t>
            </a:r>
            <a:r>
              <a:rPr lang="pl-PL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,</a:t>
            </a:r>
            <a:br>
              <a:rPr lang="pl-PL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</a:b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sportowymi lub celami kultu religijnego </a:t>
            </a:r>
            <a:r>
              <a:rPr lang="pl-PL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/>
            </a:r>
            <a:br>
              <a:rPr lang="pl-PL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</a:b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i nie spowoduje to negatywnego oddziaływania na cele ochrony przyrody</a:t>
            </a:r>
            <a:r>
              <a:rPr lang="pl-PL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.</a:t>
            </a:r>
          </a:p>
          <a:p>
            <a:pPr marL="336550" indent="-336550">
              <a:spcBef>
                <a:spcPts val="500"/>
              </a:spcBef>
              <a:buClrTx/>
              <a:buSzTx/>
              <a:buFontTx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2000">
              <a:solidFill>
                <a:srgbClr val="FFFFFF"/>
              </a:solidFill>
              <a:ea typeface="Lucida Sans Unicode" pitchFamily="32" charset="0"/>
              <a:cs typeface="Lucida Sans Unicode" pitchFamily="32" charset="0"/>
            </a:endParaRPr>
          </a:p>
          <a:p>
            <a:pPr marL="336550" indent="-336550">
              <a:spcBef>
                <a:spcPts val="500"/>
              </a:spcBef>
              <a:buClrTx/>
              <a:buSzTx/>
              <a:buFontTx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2000">
              <a:solidFill>
                <a:srgbClr val="FFFFFF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Podstawa prawna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5106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spcBef>
                <a:spcPts val="550"/>
              </a:spcBef>
              <a:tabLst>
                <a:tab pos="0" algn="l"/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  <a:tab pos="10780713" algn="l"/>
              </a:tabLst>
            </a:pPr>
            <a:r>
              <a:rPr lang="en-GB" sz="2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	</a:t>
            </a:r>
            <a:r>
              <a:rPr lang="pl-PL" sz="2200" b="1">
                <a:solidFill>
                  <a:srgbClr val="3DEB3D"/>
                </a:solidFill>
                <a:ea typeface="Lucida Sans Unicode" pitchFamily="32" charset="0"/>
                <a:cs typeface="Lucida Sans Unicode" pitchFamily="32" charset="0"/>
              </a:rPr>
              <a:t>M</a:t>
            </a:r>
            <a:r>
              <a:rPr lang="en-GB" sz="2200" b="1">
                <a:solidFill>
                  <a:srgbClr val="3DEB3D"/>
                </a:solidFill>
                <a:ea typeface="Lucida Sans Unicode" pitchFamily="32" charset="0"/>
                <a:cs typeface="Lucida Sans Unicode" pitchFamily="32" charset="0"/>
              </a:rPr>
              <a:t>inister środowiska</a:t>
            </a:r>
            <a:r>
              <a:rPr lang="en-GB" sz="2200" b="1">
                <a:solidFill>
                  <a:srgbClr val="00B050"/>
                </a:solidFill>
                <a:ea typeface="Lucida Sans Unicode" pitchFamily="32" charset="0"/>
                <a:cs typeface="Lucida Sans Unicode" pitchFamily="32" charset="0"/>
              </a:rPr>
              <a:t> </a:t>
            </a:r>
            <a:r>
              <a:rPr lang="en-GB" sz="2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może zezwolić na wprowadzanie gatunków roślin, zwierząt lub grzybów</a:t>
            </a:r>
            <a:r>
              <a:rPr lang="pl-PL" sz="2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 na</a:t>
            </a:r>
            <a:r>
              <a:rPr lang="en-GB" sz="2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 obszarze rezerwatu przyrody .</a:t>
            </a:r>
          </a:p>
          <a:p>
            <a:pPr>
              <a:spcBef>
                <a:spcPts val="475"/>
              </a:spcBef>
              <a:tabLst>
                <a:tab pos="0" algn="l"/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  <a:tab pos="10780713" algn="l"/>
              </a:tabLst>
            </a:pPr>
            <a:endParaRPr lang="en-GB" sz="1900">
              <a:solidFill>
                <a:srgbClr val="FFFFFF"/>
              </a:solidFill>
              <a:ea typeface="Lucida Sans Unicode" pitchFamily="32" charset="0"/>
              <a:cs typeface="Lucida Sans Unicode" pitchFamily="32" charset="0"/>
            </a:endParaRPr>
          </a:p>
          <a:p>
            <a:pPr>
              <a:spcBef>
                <a:spcPts val="550"/>
              </a:spcBef>
              <a:tabLst>
                <a:tab pos="0" algn="l"/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  <a:tab pos="10780713" algn="l"/>
              </a:tabLst>
            </a:pPr>
            <a:r>
              <a:rPr lang="en-GB" sz="2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	</a:t>
            </a:r>
            <a:r>
              <a:rPr lang="pl-PL" sz="2200" b="1">
                <a:solidFill>
                  <a:srgbClr val="3DEB3D"/>
                </a:solidFill>
                <a:ea typeface="Lucida Sans Unicode" pitchFamily="32" charset="0"/>
                <a:cs typeface="Lucida Sans Unicode" pitchFamily="32" charset="0"/>
              </a:rPr>
              <a:t>G</a:t>
            </a:r>
            <a:r>
              <a:rPr lang="en-GB" sz="2200" b="1">
                <a:solidFill>
                  <a:srgbClr val="3DEB3D"/>
                </a:solidFill>
                <a:ea typeface="Lucida Sans Unicode" pitchFamily="32" charset="0"/>
                <a:cs typeface="Lucida Sans Unicode" pitchFamily="32" charset="0"/>
              </a:rPr>
              <a:t>eneralny dyrektor ochrony</a:t>
            </a:r>
            <a:r>
              <a:rPr lang="en-GB" sz="2200" b="1">
                <a:solidFill>
                  <a:srgbClr val="00B050"/>
                </a:solidFill>
                <a:ea typeface="Lucida Sans Unicode" pitchFamily="32" charset="0"/>
                <a:cs typeface="Lucida Sans Unicode" pitchFamily="32" charset="0"/>
              </a:rPr>
              <a:t> </a:t>
            </a:r>
            <a:r>
              <a:rPr lang="en-GB" sz="2200" b="1">
                <a:solidFill>
                  <a:srgbClr val="3DEB3D"/>
                </a:solidFill>
                <a:ea typeface="Lucida Sans Unicode" pitchFamily="32" charset="0"/>
                <a:cs typeface="Lucida Sans Unicode" pitchFamily="32" charset="0"/>
              </a:rPr>
              <a:t>środowiska</a:t>
            </a:r>
            <a:r>
              <a:rPr lang="en-GB" sz="2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 może zezwolić na odstępstwa od zakazów </a:t>
            </a:r>
            <a:r>
              <a:rPr lang="pl-PL" sz="2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n</a:t>
            </a:r>
            <a:r>
              <a:rPr lang="en-GB" sz="2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a obszarze rezerwatu przyrody </a:t>
            </a:r>
            <a:r>
              <a:rPr lang="pl-PL" sz="2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je</a:t>
            </a:r>
            <a:r>
              <a:rPr lang="en-GB" sz="2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żeli jest to uzasadnione potrzebą:</a:t>
            </a:r>
          </a:p>
          <a:p>
            <a:pPr>
              <a:spcBef>
                <a:spcPts val="550"/>
              </a:spcBef>
              <a:tabLst>
                <a:tab pos="0" algn="l"/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  <a:tab pos="10780713" algn="l"/>
              </a:tabLst>
            </a:pPr>
            <a:r>
              <a:rPr lang="en-GB" sz="2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	1)   ochrony przyrody lub</a:t>
            </a:r>
          </a:p>
          <a:p>
            <a:pPr>
              <a:spcBef>
                <a:spcPts val="550"/>
              </a:spcBef>
              <a:tabLst>
                <a:tab pos="0" algn="l"/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  <a:tab pos="10780713" algn="l"/>
              </a:tabLst>
            </a:pPr>
            <a:r>
              <a:rPr lang="en-GB" sz="2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     2)   realizacji inwestycji liniowych celu publicznego</a:t>
            </a:r>
            <a:r>
              <a:rPr lang="pl-PL" sz="2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 - </a:t>
            </a:r>
            <a:r>
              <a:rPr lang="en-GB" sz="2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w przypadku braku rozwiązań alternatywnych i po zagwarantowaniu kompensacji przyrodniczej w rozumieniu art. 3 pkt. 8 ustawy z dnia 27 kwietnia 2001 r. - Prawo ochrony środowiska.</a:t>
            </a:r>
          </a:p>
          <a:p>
            <a:pPr>
              <a:spcBef>
                <a:spcPts val="750"/>
              </a:spcBef>
              <a:tabLst>
                <a:tab pos="0" algn="l"/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  <a:tab pos="10780713" algn="l"/>
              </a:tabLst>
            </a:pPr>
            <a:endParaRPr lang="en-GB" sz="3000">
              <a:solidFill>
                <a:srgbClr val="FFFFFF"/>
              </a:solidFill>
              <a:ea typeface="Lucida Sans Unicode" pitchFamily="32" charset="0"/>
              <a:cs typeface="Lucida Sans Unicode" pitchFamily="32" charset="0"/>
            </a:endParaRPr>
          </a:p>
          <a:p>
            <a:pPr>
              <a:spcBef>
                <a:spcPts val="750"/>
              </a:spcBef>
              <a:tabLst>
                <a:tab pos="0" algn="l"/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  <a:tab pos="10780713" algn="l"/>
              </a:tabLst>
            </a:pPr>
            <a:endParaRPr lang="en-GB" sz="3000">
              <a:solidFill>
                <a:srgbClr val="FFFFFF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57200" y="182563"/>
            <a:ext cx="8229600" cy="1325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Rodzaje, typy i podtypy rezerwatów przyrody </a:t>
            </a:r>
            <a:br>
              <a:rPr lang="en-GB" sz="2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</a:br>
            <a:r>
              <a:rPr lang="en-GB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(wg rozporządzenia  Ministra Środowiska z dnia 30 marca 2005 r. w sprawie rodzajów, typów i podtypów rezerwatów przyrody)</a:t>
            </a:r>
            <a:br>
              <a:rPr lang="en-GB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</a:br>
            <a:endParaRPr lang="en-GB">
              <a:solidFill>
                <a:srgbClr val="FFFFFF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28625" y="1357313"/>
            <a:ext cx="8229600" cy="5267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1 . </a:t>
            </a:r>
            <a:r>
              <a:rPr lang="en-GB" sz="1700" b="1">
                <a:solidFill>
                  <a:srgbClr val="3DEB3D"/>
                </a:solidFill>
                <a:ea typeface="Lucida Sans Unicode" pitchFamily="32" charset="0"/>
                <a:cs typeface="Lucida Sans Unicode" pitchFamily="32" charset="0"/>
              </a:rPr>
              <a:t>Leśny</a:t>
            </a:r>
            <a:r>
              <a:rPr lang="en-GB" sz="1700" b="1">
                <a:solidFill>
                  <a:srgbClr val="00B050"/>
                </a:solidFill>
                <a:ea typeface="Lucida Sans Unicode" pitchFamily="32" charset="0"/>
                <a:cs typeface="Lucida Sans Unicode" pitchFamily="32" charset="0"/>
              </a:rPr>
              <a:t>  </a:t>
            </a:r>
            <a:r>
              <a:rPr lang="en-GB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(L)  </a:t>
            </a:r>
            <a:r>
              <a:rPr lang="pl-PL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 - p</a:t>
            </a:r>
            <a:r>
              <a:rPr lang="en-GB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ozostałości i fragmenty dawnych puszcz o charakterze pierwotnym, </a:t>
            </a: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                           </a:t>
            </a:r>
            <a:r>
              <a:rPr lang="en-GB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typy zbiorowisk leśnych, stanowiska drzew na granicach zasięgu.</a:t>
            </a: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2. </a:t>
            </a:r>
            <a:r>
              <a:rPr lang="en-GB" sz="1700" b="1">
                <a:solidFill>
                  <a:srgbClr val="3DEB3D"/>
                </a:solidFill>
                <a:ea typeface="Lucida Sans Unicode" pitchFamily="32" charset="0"/>
                <a:cs typeface="Lucida Sans Unicode" pitchFamily="32" charset="0"/>
              </a:rPr>
              <a:t>Wodny</a:t>
            </a:r>
            <a:r>
              <a:rPr lang="en-GB" sz="1700">
                <a:solidFill>
                  <a:srgbClr val="3DEB3D"/>
                </a:solidFill>
                <a:ea typeface="Lucida Sans Unicode" pitchFamily="32" charset="0"/>
                <a:cs typeface="Lucida Sans Unicode" pitchFamily="32" charset="0"/>
              </a:rPr>
              <a:t> </a:t>
            </a:r>
            <a:r>
              <a:rPr lang="en-GB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(W) </a:t>
            </a:r>
            <a:r>
              <a:rPr lang="pl-PL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- w</a:t>
            </a:r>
            <a:r>
              <a:rPr lang="en-GB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ody jezior, rzek, potoków i morza wraz ze zbiorowiskami roślin i </a:t>
            </a:r>
            <a:r>
              <a:rPr lang="pl-PL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 </a:t>
            </a: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                            </a:t>
            </a:r>
            <a:r>
              <a:rPr lang="en-GB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gatunkami zwierząt.</a:t>
            </a: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3.  </a:t>
            </a:r>
            <a:r>
              <a:rPr lang="en-GB" sz="1700" b="1">
                <a:solidFill>
                  <a:srgbClr val="3DEB3D"/>
                </a:solidFill>
                <a:ea typeface="Lucida Sans Unicode" pitchFamily="32" charset="0"/>
                <a:cs typeface="Lucida Sans Unicode" pitchFamily="32" charset="0"/>
              </a:rPr>
              <a:t>Stepowy</a:t>
            </a:r>
            <a:r>
              <a:rPr lang="en-GB" sz="1700">
                <a:solidFill>
                  <a:srgbClr val="3DEB3D"/>
                </a:solidFill>
                <a:ea typeface="Lucida Sans Unicode" pitchFamily="32" charset="0"/>
                <a:cs typeface="Lucida Sans Unicode" pitchFamily="32" charset="0"/>
              </a:rPr>
              <a:t> </a:t>
            </a:r>
            <a:r>
              <a:rPr lang="en-GB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 (St) </a:t>
            </a:r>
            <a:r>
              <a:rPr lang="pl-PL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 - m</a:t>
            </a:r>
            <a:r>
              <a:rPr lang="en-GB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urawy ciepłolubne, głównie na podłożu wapiennym i gipsowym.</a:t>
            </a: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4. </a:t>
            </a:r>
            <a:r>
              <a:rPr lang="en-GB" sz="1700" b="1">
                <a:solidFill>
                  <a:srgbClr val="3DEB3D"/>
                </a:solidFill>
                <a:ea typeface="Lucida Sans Unicode" pitchFamily="32" charset="0"/>
                <a:cs typeface="Lucida Sans Unicode" pitchFamily="32" charset="0"/>
              </a:rPr>
              <a:t>Słonoroślowy</a:t>
            </a:r>
            <a:r>
              <a:rPr lang="en-GB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 /halofilny/ (Sł) </a:t>
            </a:r>
            <a:r>
              <a:rPr lang="pl-PL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- s</a:t>
            </a:r>
            <a:r>
              <a:rPr lang="en-GB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łonorośla nadmorskie i śródlądowe.</a:t>
            </a: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5. </a:t>
            </a:r>
            <a:r>
              <a:rPr lang="en-GB" sz="1700" b="1">
                <a:solidFill>
                  <a:srgbClr val="3DEB3D"/>
                </a:solidFill>
                <a:ea typeface="Lucida Sans Unicode" pitchFamily="32" charset="0"/>
                <a:cs typeface="Lucida Sans Unicode" pitchFamily="32" charset="0"/>
              </a:rPr>
              <a:t>Faunistyczny</a:t>
            </a:r>
            <a:r>
              <a:rPr lang="en-GB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 (Fn) </a:t>
            </a:r>
            <a:r>
              <a:rPr lang="pl-PL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- p</a:t>
            </a:r>
            <a:r>
              <a:rPr lang="en-GB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opulacje i siedliska ssaków, ptaków, gadów, płazów, ryb </a:t>
            </a:r>
            <a:r>
              <a:rPr lang="pl-PL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/>
            </a:r>
            <a:br>
              <a:rPr lang="pl-PL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</a:br>
            <a:r>
              <a:rPr lang="pl-PL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                                </a:t>
            </a:r>
            <a:r>
              <a:rPr lang="en-GB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i bezkręgowców.</a:t>
            </a: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6. </a:t>
            </a:r>
            <a:r>
              <a:rPr lang="en-GB" sz="1700" b="1">
                <a:solidFill>
                  <a:srgbClr val="3DEB3D"/>
                </a:solidFill>
                <a:ea typeface="Lucida Sans Unicode" pitchFamily="32" charset="0"/>
                <a:cs typeface="Lucida Sans Unicode" pitchFamily="32" charset="0"/>
              </a:rPr>
              <a:t>Florystyczny</a:t>
            </a:r>
            <a:r>
              <a:rPr lang="en-GB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 (Fl) </a:t>
            </a:r>
            <a:r>
              <a:rPr lang="pl-PL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- p</a:t>
            </a:r>
            <a:r>
              <a:rPr lang="en-GB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opulacje i siedliska gatunków roślin zarodnikowych i kwiatowych </a:t>
            </a: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                                    </a:t>
            </a:r>
            <a:r>
              <a:rPr lang="en-GB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oraz grzybów kapeluszowych i porostów.</a:t>
            </a: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7. </a:t>
            </a:r>
            <a:r>
              <a:rPr lang="en-GB" sz="1700" b="1">
                <a:solidFill>
                  <a:srgbClr val="3DEB3D"/>
                </a:solidFill>
                <a:ea typeface="Lucida Sans Unicode" pitchFamily="32" charset="0"/>
                <a:cs typeface="Lucida Sans Unicode" pitchFamily="32" charset="0"/>
              </a:rPr>
              <a:t>Torfowiskowy </a:t>
            </a:r>
            <a:r>
              <a:rPr lang="en-GB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(T) </a:t>
            </a:r>
            <a:r>
              <a:rPr lang="pl-PL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- z</a:t>
            </a:r>
            <a:r>
              <a:rPr lang="en-GB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biorowiska i gatunki torfowisk niskich, przejściowych i wysokich.</a:t>
            </a: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8. </a:t>
            </a:r>
            <a:r>
              <a:rPr lang="en-GB" sz="1700" b="1">
                <a:solidFill>
                  <a:srgbClr val="3DEB3D"/>
                </a:solidFill>
                <a:ea typeface="Lucida Sans Unicode" pitchFamily="32" charset="0"/>
                <a:cs typeface="Lucida Sans Unicode" pitchFamily="32" charset="0"/>
              </a:rPr>
              <a:t>Przyrody nieożywionej</a:t>
            </a:r>
            <a:r>
              <a:rPr lang="en-GB" sz="1700" b="1">
                <a:solidFill>
                  <a:srgbClr val="00B050"/>
                </a:solidFill>
                <a:ea typeface="Lucida Sans Unicode" pitchFamily="32" charset="0"/>
                <a:cs typeface="Lucida Sans Unicode" pitchFamily="32" charset="0"/>
              </a:rPr>
              <a:t> </a:t>
            </a:r>
            <a:r>
              <a:rPr lang="en-GB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(N) </a:t>
            </a:r>
            <a:r>
              <a:rPr lang="pl-PL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- utwory</a:t>
            </a:r>
            <a:r>
              <a:rPr lang="en-GB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 geologiczne, zjawiska krasowe, gleby, formy </a:t>
            </a: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                                    </a:t>
            </a:r>
            <a:r>
              <a:rPr lang="en-GB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skalne, jaskinie, </a:t>
            </a:r>
            <a:r>
              <a:rPr lang="pl-PL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s</a:t>
            </a:r>
            <a:r>
              <a:rPr lang="en-GB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zata naciekowa, stanowiska skamieniałości, </a:t>
            </a: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                                    </a:t>
            </a:r>
            <a:r>
              <a:rPr lang="en-GB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przykłady procesów kształtujących powierzchnię</a:t>
            </a:r>
            <a:r>
              <a:rPr lang="pl-PL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 </a:t>
            </a:r>
            <a:r>
              <a:rPr lang="en-GB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ziemi</a:t>
            </a:r>
            <a:r>
              <a:rPr lang="pl-PL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.</a:t>
            </a: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9. </a:t>
            </a:r>
            <a:r>
              <a:rPr lang="en-GB" sz="1700" b="1">
                <a:solidFill>
                  <a:srgbClr val="3DEB3D"/>
                </a:solidFill>
                <a:ea typeface="Lucida Sans Unicode" pitchFamily="32" charset="0"/>
                <a:cs typeface="Lucida Sans Unicode" pitchFamily="32" charset="0"/>
              </a:rPr>
              <a:t>Krajobrazowy</a:t>
            </a:r>
            <a:r>
              <a:rPr lang="en-GB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 (K) </a:t>
            </a:r>
            <a:r>
              <a:rPr lang="pl-PL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- k</a:t>
            </a:r>
            <a:r>
              <a:rPr lang="en-GB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rajobrazy o cechach naturalnych, charakterystyczne dla </a:t>
            </a: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                                   </a:t>
            </a:r>
            <a:r>
              <a:rPr lang="en-GB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poszczególnych regionów geograficznych</a:t>
            </a:r>
            <a:r>
              <a:rPr lang="pl-PL" sz="1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.</a:t>
            </a: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1700">
              <a:solidFill>
                <a:srgbClr val="FFFFFF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428625" y="128588"/>
            <a:ext cx="8229600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Rodzaje, typy i podtypy rezerwatów przyrody </a:t>
            </a:r>
            <a:br>
              <a:rPr lang="en-GB" sz="2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</a:br>
            <a:r>
              <a:rPr lang="en-GB" sz="2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(</a:t>
            </a:r>
            <a:r>
              <a:rPr lang="en-GB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wg rozporządzenia  Ministra Środowiska z dnia 30 marca 2005 r. w sprawie rodzajów, typów i podtypów rezerwatów przyrody)</a:t>
            </a:r>
            <a:r>
              <a:rPr lang="en-GB" sz="2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/>
            </a:r>
            <a:br>
              <a:rPr lang="en-GB" sz="2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</a:br>
            <a:endParaRPr lang="en-GB" sz="2700">
              <a:solidFill>
                <a:srgbClr val="FFFFFF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28625" y="2571750"/>
            <a:ext cx="8229600" cy="3328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>
              <a:spcBef>
                <a:spcPts val="800"/>
              </a:spcBef>
              <a:tabLst>
                <a:tab pos="338138" algn="l"/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  <a:tab pos="10780713" algn="l"/>
              </a:tabLst>
            </a:pPr>
            <a:r>
              <a:rPr lang="en-GB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	Wyróżnia się typy i podtypy rezerwatów przyrody ze względu na:</a:t>
            </a:r>
          </a:p>
          <a:p>
            <a:pPr marL="336550" indent="-336550">
              <a:spcBef>
                <a:spcPts val="800"/>
              </a:spcBef>
              <a:buClr>
                <a:srgbClr val="FFFFFF"/>
              </a:buClr>
              <a:buFont typeface="Arial" charset="0"/>
              <a:buChar char="•"/>
              <a:tabLst>
                <a:tab pos="338138" algn="l"/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  <a:tab pos="10780713" algn="l"/>
              </a:tabLst>
            </a:pPr>
            <a:r>
              <a:rPr lang="en-GB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dominujący przedmiot ochrony,</a:t>
            </a:r>
          </a:p>
          <a:p>
            <a:pPr marL="336550" indent="-336550">
              <a:spcBef>
                <a:spcPts val="800"/>
              </a:spcBef>
              <a:buClr>
                <a:srgbClr val="FFFFFF"/>
              </a:buClr>
              <a:buFont typeface="Arial" charset="0"/>
              <a:buChar char="•"/>
              <a:tabLst>
                <a:tab pos="338138" algn="l"/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  <a:tab pos="10780713" algn="l"/>
              </a:tabLst>
            </a:pPr>
            <a:r>
              <a:rPr lang="en-GB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główny typ ekosystemu.</a:t>
            </a:r>
          </a:p>
          <a:p>
            <a:pPr marL="336550" indent="-336550">
              <a:spcBef>
                <a:spcPts val="800"/>
              </a:spcBef>
              <a:buClrTx/>
              <a:buSzTx/>
              <a:buFontTx/>
              <a:buNone/>
              <a:tabLst>
                <a:tab pos="338138" algn="l"/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  <a:tab pos="10780713" algn="l"/>
              </a:tabLst>
            </a:pPr>
            <a:endParaRPr lang="en-GB" sz="3200">
              <a:solidFill>
                <a:srgbClr val="FFFFFF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Rezerwaty przyrody w Małopolsce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897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80000"/>
              </a:lnSpc>
              <a:spcBef>
                <a:spcPts val="6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1. Rezerwaty leśne – 43 obszary</a:t>
            </a:r>
          </a:p>
          <a:p>
            <a:pPr>
              <a:lnSpc>
                <a:spcPct val="80000"/>
              </a:lnSpc>
              <a:spcBef>
                <a:spcPts val="6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2. Rezerwaty wodne – 1 obszar </a:t>
            </a:r>
          </a:p>
          <a:p>
            <a:pPr>
              <a:lnSpc>
                <a:spcPct val="80000"/>
              </a:lnSpc>
              <a:spcBef>
                <a:spcPts val="6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3.  Rezerwaty stepowe – 5 obszarów</a:t>
            </a:r>
          </a:p>
          <a:p>
            <a:pPr>
              <a:lnSpc>
                <a:spcPct val="80000"/>
              </a:lnSpc>
              <a:spcBef>
                <a:spcPts val="6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4. Rezerwaty słonoroślowe – brak</a:t>
            </a:r>
          </a:p>
          <a:p>
            <a:pPr>
              <a:lnSpc>
                <a:spcPct val="80000"/>
              </a:lnSpc>
              <a:spcBef>
                <a:spcPts val="6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5. Rezerwaty faunistyczne – 1 obszar</a:t>
            </a:r>
          </a:p>
          <a:p>
            <a:pPr>
              <a:lnSpc>
                <a:spcPct val="80000"/>
              </a:lnSpc>
              <a:spcBef>
                <a:spcPts val="6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6. Rezerwaty florystyczne – 9 obszarów</a:t>
            </a:r>
          </a:p>
          <a:p>
            <a:pPr>
              <a:lnSpc>
                <a:spcPct val="80000"/>
              </a:lnSpc>
              <a:spcBef>
                <a:spcPts val="6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7. Rezerwaty torfowiskowe – 1 obszar</a:t>
            </a:r>
          </a:p>
          <a:p>
            <a:pPr>
              <a:lnSpc>
                <a:spcPct val="80000"/>
              </a:lnSpc>
              <a:spcBef>
                <a:spcPts val="6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8. Rezerwaty przyrody nieożywionej – 10 obszarów</a:t>
            </a:r>
          </a:p>
          <a:p>
            <a:pPr>
              <a:lnSpc>
                <a:spcPct val="80000"/>
              </a:lnSpc>
              <a:spcBef>
                <a:spcPts val="6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9. Rezerwaty krajobrazowe – 15 obszarów</a:t>
            </a:r>
          </a:p>
          <a:p>
            <a:pPr>
              <a:lnSpc>
                <a:spcPct val="80000"/>
              </a:lnSpc>
              <a:spcBef>
                <a:spcPts val="6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	Sześć z wyżej wymienionych obszarów reprezentuje typ mieszany (K-L, N-K, W-L) </a:t>
            </a:r>
          </a:p>
          <a:p>
            <a:pPr>
              <a:lnSpc>
                <a:spcPct val="80000"/>
              </a:lnSpc>
              <a:spcBef>
                <a:spcPts val="6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700">
              <a:solidFill>
                <a:srgbClr val="FFFFFF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Rezerwaty leśne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57200" y="5786438"/>
            <a:ext cx="8229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Rezerwat przyrody Baniska (objęty ochroną ścisłą)</a:t>
            </a:r>
            <a:r>
              <a:rPr lang="ar-SA" sz="2400">
                <a:solidFill>
                  <a:srgbClr val="FFFFFF"/>
                </a:solidFill>
                <a:cs typeface="Arial" charset="0"/>
              </a:rPr>
              <a:t>‏</a:t>
            </a:r>
            <a:endParaRPr lang="en-GB" sz="2400">
              <a:solidFill>
                <a:srgbClr val="FFFFFF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0" y="1000125"/>
            <a:ext cx="6240463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25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Rezerwaty leśne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57200" y="5643563"/>
            <a:ext cx="8229600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Rezerwat przyrody Kozie Kąty (objęty ochroną czynną)</a:t>
            </a:r>
            <a:r>
              <a:rPr lang="ar-SA" sz="2400">
                <a:solidFill>
                  <a:srgbClr val="FFFFFF"/>
                </a:solidFill>
                <a:cs typeface="Arial" charset="0"/>
              </a:rPr>
              <a:t>‏</a:t>
            </a:r>
            <a:endParaRPr lang="en-GB" sz="2400">
              <a:solidFill>
                <a:srgbClr val="FFFFFF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1000125"/>
            <a:ext cx="6240463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25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Rezerwaty wodne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57200" y="5572125"/>
            <a:ext cx="8229600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Rezerwat przyrody Wiślisko Kobyle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928688"/>
            <a:ext cx="6238875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Rezerwaty stepowe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57200" y="5715000"/>
            <a:ext cx="8229600" cy="411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0000"/>
              </a:lnSpc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Rezerwat przyrody Wały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1000125"/>
            <a:ext cx="6240463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857250" y="498475"/>
            <a:ext cx="7772400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Podstawa prawna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643438" y="1071563"/>
            <a:ext cx="3929062" cy="569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spcBef>
                <a:spcPts val="5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3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Ochroną w formie </a:t>
            </a:r>
            <a:r>
              <a:rPr lang="en-GB" sz="2300" b="1">
                <a:solidFill>
                  <a:srgbClr val="3DEB3D"/>
                </a:solidFill>
                <a:ea typeface="Lucida Sans Unicode" pitchFamily="32" charset="0"/>
                <a:cs typeface="Lucida Sans Unicode" pitchFamily="32" charset="0"/>
              </a:rPr>
              <a:t>rezerwatu przyrody</a:t>
            </a:r>
            <a:r>
              <a:rPr lang="en-GB" sz="2300">
                <a:solidFill>
                  <a:srgbClr val="3DEB3D"/>
                </a:solidFill>
                <a:ea typeface="Lucida Sans Unicode" pitchFamily="32" charset="0"/>
                <a:cs typeface="Lucida Sans Unicode" pitchFamily="32" charset="0"/>
              </a:rPr>
              <a:t> </a:t>
            </a:r>
            <a:r>
              <a:rPr lang="en-GB" sz="23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obejmuje się obszary wyróżniające się szczególnymi wartościami przyrodniczymi, naukowymi, kulturowymi lub walorami krajobrazowymi, obejmujące ekosystemy</a:t>
            </a:r>
            <a:r>
              <a:rPr lang="pl-PL" sz="23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,</a:t>
            </a:r>
            <a:r>
              <a:rPr lang="en-GB" sz="23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 siedliska przyrodnicze,  siedliska roślin, zwierząt i  grzybów oraz twory i składniki przyrody nieożywionej</a:t>
            </a:r>
            <a:r>
              <a:rPr lang="pl-PL" sz="23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,</a:t>
            </a:r>
            <a:r>
              <a:rPr lang="en-GB" sz="23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 zachowane w stanie naturalnym lub mało zmienionym (art. 13 ust. 1 ustawy z dnia 16 kwietnia 2004 r. o ochronie przyrody). 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285875"/>
            <a:ext cx="3886200" cy="5173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Rezerwaty stepowe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57200" y="5643563"/>
            <a:ext cx="8229600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Rezerwat przyrody Opalonki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928688"/>
            <a:ext cx="6238875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Rezerwaty stepowe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57200" y="5715000"/>
            <a:ext cx="8229600" cy="411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0000"/>
              </a:lnSpc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Murawa kserotermiczna w rezerwacie przyrody Opalonki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1000125"/>
            <a:ext cx="6238875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582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Rezerwaty faunistyczne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57200" y="5715000"/>
            <a:ext cx="2971800" cy="823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Rezerwat przyrody Skołczanka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785813"/>
            <a:ext cx="4465637" cy="5953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Rezerwaty faunistyczne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57200" y="5715000"/>
            <a:ext cx="8229600" cy="411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80000"/>
              </a:lnSpc>
              <a:spcBef>
                <a:spcPts val="6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5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Modraszek w rezerwacie przyrody Skołczanka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1000125"/>
            <a:ext cx="6240462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Rezerwaty florystyczne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57200" y="5429250"/>
            <a:ext cx="2962275" cy="69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80000"/>
              </a:lnSpc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rezerwat przyrody Cisy w Mogilnie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928688"/>
            <a:ext cx="4319588" cy="5759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439863"/>
            <a:ext cx="3060700" cy="306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65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Rezerwaty florystyczne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857250"/>
            <a:ext cx="6240462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57200" y="5643563"/>
            <a:ext cx="8229600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Obuwik pospolity w rezerwacie przyrody Michałowiec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65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Rezerwaty torfowiskowe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57200" y="5643563"/>
            <a:ext cx="8229600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rezerwat przyrody Bór na Czerwonem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928688"/>
            <a:ext cx="6240463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65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Rezerwaty torfowiskowe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57200" y="5715000"/>
            <a:ext cx="8229600" cy="411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80000"/>
              </a:lnSpc>
              <a:spcBef>
                <a:spcPts val="6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5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rezerwat przyrody Bór na Czerwonem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928688"/>
            <a:ext cx="6240463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Rezerwaty przyrody nieożywionej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11163" y="5888038"/>
            <a:ext cx="8229600" cy="411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80000"/>
              </a:lnSpc>
              <a:spcBef>
                <a:spcPts val="6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5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rezerwat przyrody Groty Kryształowe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1000125"/>
            <a:ext cx="6240462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65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Rezerwaty przyrody nieożywionej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28625" y="5857875"/>
            <a:ext cx="8229600" cy="411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80000"/>
              </a:lnSpc>
              <a:spcBef>
                <a:spcPts val="6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5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rezerwat przyrody Skamieniałe Miasto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1071563"/>
            <a:ext cx="6810375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571500" y="1571625"/>
            <a:ext cx="7772400" cy="4500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Uznanie obszaru za rezerwat przyrody następuje w drodze aktu prawa miejscowego w formie </a:t>
            </a:r>
            <a:r>
              <a:rPr lang="en-GB" sz="3200" b="1">
                <a:solidFill>
                  <a:srgbClr val="3DEB3D"/>
                </a:solidFill>
                <a:ea typeface="Lucida Sans Unicode" pitchFamily="32" charset="0"/>
                <a:cs typeface="Lucida Sans Unicode" pitchFamily="32" charset="0"/>
              </a:rPr>
              <a:t>zarządzenia regionalnego dyrektora ochrony środowiska</a:t>
            </a:r>
            <a:r>
              <a:rPr lang="pl-PL" sz="3200" b="1">
                <a:solidFill>
                  <a:srgbClr val="3DEB3D"/>
                </a:solidFill>
                <a:ea typeface="Lucida Sans Unicode" pitchFamily="32" charset="0"/>
                <a:cs typeface="Lucida Sans Unicode" pitchFamily="32" charset="0"/>
              </a:rPr>
              <a:t>,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3DEB3D"/>
                </a:solidFill>
                <a:ea typeface="Lucida Sans Unicode" pitchFamily="32" charset="0"/>
                <a:cs typeface="Lucida Sans Unicode" pitchFamily="32" charset="0"/>
              </a:rPr>
              <a:t> </a:t>
            </a:r>
            <a:r>
              <a:rPr lang="en-GB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na podstawie art. 13 ust. 3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ustawy z dnia 16 kwietnia 2004 r. </a:t>
            </a:r>
            <a:br>
              <a:rPr lang="en-GB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</a:br>
            <a:r>
              <a:rPr lang="en-GB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o ochronie przyrody (tekst jednolity: Dz. U. z 2009 r. Nr 151, poz. 1220). 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285875" y="714375"/>
            <a:ext cx="5929313" cy="55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Podstawa prawna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25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Rezerwaty przyrody nieożywionej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428625" y="5929313"/>
            <a:ext cx="8229600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80000"/>
              </a:lnSpc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rezerwat przyrody Kajasówka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1000125"/>
            <a:ext cx="6238875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Rezerwaty krajobrazowe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28625" y="5929313"/>
            <a:ext cx="8229600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80000"/>
              </a:lnSpc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rezerwat przyrody Wąwóz Bolechowicki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1143000"/>
            <a:ext cx="6238875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582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Rezerwaty krajobrazowe</a:t>
            </a: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428625" y="5786438"/>
            <a:ext cx="8229600" cy="411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80000"/>
              </a:lnSpc>
              <a:spcBef>
                <a:spcPts val="6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5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rezerwat przyrody Biała Woda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928688"/>
            <a:ext cx="7019925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582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Rezerwaty krajobrazowe</a:t>
            </a: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571500" y="5929313"/>
            <a:ext cx="8229600" cy="411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80000"/>
              </a:lnSpc>
              <a:spcBef>
                <a:spcPts val="6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5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rezerwat przyrody Przełom Białki pod Krempachami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1071563"/>
            <a:ext cx="6238875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Rezerwaty krajobrazowe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28625" y="6072188"/>
            <a:ext cx="8229600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rezerwat przyrody Lipowiec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1285875"/>
            <a:ext cx="6238875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65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Rezerwaty typu mieszanego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500063" y="5929313"/>
            <a:ext cx="8229600" cy="554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rezerwat przyrody Pazurek (leśny i przyrody nieożywionej)</a:t>
            </a:r>
            <a:r>
              <a:rPr lang="ar-SA" sz="2400">
                <a:solidFill>
                  <a:srgbClr val="FFFFFF"/>
                </a:solidFill>
                <a:cs typeface="Arial" charset="0"/>
              </a:rPr>
              <a:t>‏</a:t>
            </a:r>
            <a:endParaRPr lang="en-GB" sz="2400">
              <a:solidFill>
                <a:srgbClr val="FFFFFF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1214438"/>
            <a:ext cx="6240463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65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Rezerwaty typu mieszanego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00063" y="5786438"/>
            <a:ext cx="8229600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rezerwat przyrody Bukowica (leśny i krajobrazowy)</a:t>
            </a:r>
            <a:r>
              <a:rPr lang="ar-SA" sz="2400">
                <a:solidFill>
                  <a:srgbClr val="FFFFFF"/>
                </a:solidFill>
                <a:cs typeface="Arial" charset="0"/>
              </a:rPr>
              <a:t>‏</a:t>
            </a:r>
            <a:endParaRPr lang="en-GB" sz="2400">
              <a:solidFill>
                <a:srgbClr val="FFFFFF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928688"/>
            <a:ext cx="6240463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Rezerwaty typu mieszanego</a:t>
            </a: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57200" y="3929063"/>
            <a:ext cx="3186113" cy="2197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spcBef>
                <a:spcPts val="600"/>
              </a:spcBef>
              <a:tabLst>
                <a:tab pos="0" algn="l"/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  <a:tab pos="10780713" algn="l"/>
              </a:tabLst>
            </a:pP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	rezerwat przyrody </a:t>
            </a:r>
          </a:p>
          <a:p>
            <a:pPr>
              <a:spcBef>
                <a:spcPts val="600"/>
              </a:spcBef>
              <a:tabLst>
                <a:tab pos="0" algn="l"/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  <a:tab pos="10780713" algn="l"/>
              </a:tabLst>
            </a:pP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	Dolina Racławki </a:t>
            </a:r>
          </a:p>
          <a:p>
            <a:pPr>
              <a:spcBef>
                <a:spcPts val="600"/>
              </a:spcBef>
              <a:tabLst>
                <a:tab pos="0" algn="l"/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  <a:tab pos="10780713" algn="l"/>
              </a:tabLst>
            </a:pP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	(leśny, przyrody nieożywionej </a:t>
            </a:r>
            <a:b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</a:b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i krajobrazowy)</a:t>
            </a:r>
            <a:r>
              <a:rPr lang="ar-SA" sz="2400">
                <a:solidFill>
                  <a:srgbClr val="FFFFFF"/>
                </a:solidFill>
                <a:cs typeface="Arial" charset="0"/>
              </a:rPr>
              <a:t>‏</a:t>
            </a:r>
            <a:endParaRPr lang="en-GB" sz="2400">
              <a:solidFill>
                <a:srgbClr val="FFFFFF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928688"/>
            <a:ext cx="4319587" cy="5759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Działania ochronne w rezerwatach przyrody – podstawa prawna</a:t>
            </a: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69900" y="2095500"/>
            <a:ext cx="8229600" cy="3910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>
              <a:spcBef>
                <a:spcPts val="800"/>
              </a:spcBef>
              <a:buClr>
                <a:srgbClr val="FFFFFF"/>
              </a:buClr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Dla rezerwatów przyrody sporządza się</a:t>
            </a:r>
            <a:br>
              <a:rPr lang="en-GB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</a:br>
            <a:r>
              <a:rPr lang="en-GB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 i realizuje </a:t>
            </a:r>
            <a:r>
              <a:rPr lang="en-GB" sz="3200" b="1">
                <a:solidFill>
                  <a:srgbClr val="3DEB3D"/>
                </a:solidFill>
                <a:ea typeface="Lucida Sans Unicode" pitchFamily="32" charset="0"/>
                <a:cs typeface="Lucida Sans Unicode" pitchFamily="32" charset="0"/>
              </a:rPr>
              <a:t>plan ochrony</a:t>
            </a:r>
            <a:r>
              <a:rPr lang="en-GB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.</a:t>
            </a:r>
          </a:p>
          <a:p>
            <a:pPr marL="336550" indent="-336550">
              <a:spcBef>
                <a:spcPts val="800"/>
              </a:spcBef>
              <a:buClr>
                <a:srgbClr val="FFFFFF"/>
              </a:buClr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Plan ochrony ustanawia się w terminie 5 lat od dnia uznania obszaru za rezerwat przyrody.</a:t>
            </a:r>
          </a:p>
          <a:p>
            <a:pPr marL="336550" indent="-336550" algn="ctr">
              <a:spcBef>
                <a:spcPts val="800"/>
              </a:spcBef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(art. 18 ustawy o ochronie przyrody)</a:t>
            </a:r>
            <a:r>
              <a:rPr lang="ar-SA" sz="3200">
                <a:solidFill>
                  <a:srgbClr val="FFFFFF"/>
                </a:solidFill>
                <a:cs typeface="Arial" charset="0"/>
              </a:rPr>
              <a:t>‏</a:t>
            </a:r>
            <a:endParaRPr lang="en-GB" sz="3200">
              <a:solidFill>
                <a:srgbClr val="FFFFFF"/>
              </a:solidFill>
              <a:ea typeface="Lucida Sans Unicode" pitchFamily="32" charset="0"/>
              <a:cs typeface="Lucida Sans Unicode" pitchFamily="32" charset="0"/>
            </a:endParaRPr>
          </a:p>
          <a:p>
            <a:pPr marL="336550" indent="-336550" algn="ctr">
              <a:spcBef>
                <a:spcPts val="800"/>
              </a:spcBef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GB" sz="3200">
              <a:solidFill>
                <a:srgbClr val="FFFFFF"/>
              </a:solidFill>
              <a:ea typeface="Lucida Sans Unicode" pitchFamily="32" charset="0"/>
              <a:cs typeface="Lucida Sans Unicode" pitchFamily="32" charset="0"/>
            </a:endParaRPr>
          </a:p>
          <a:p>
            <a:pPr marL="336550" indent="-336550" algn="ctr">
              <a:spcBef>
                <a:spcPts val="800"/>
              </a:spcBef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GB" sz="3200">
              <a:solidFill>
                <a:srgbClr val="FFFFFF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Działania ochronne w rezerwatach przyrody – podstawa prawna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5064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>
              <a:lnSpc>
                <a:spcPct val="80000"/>
              </a:lnSpc>
              <a:spcBef>
                <a:spcPts val="550"/>
              </a:spcBef>
              <a:buClr>
                <a:srgbClr val="FFFFFF"/>
              </a:buClr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200" b="1">
                <a:solidFill>
                  <a:srgbClr val="3DEB3D"/>
                </a:solidFill>
                <a:ea typeface="Lucida Sans Unicode" pitchFamily="32" charset="0"/>
                <a:cs typeface="Lucida Sans Unicode" pitchFamily="32" charset="0"/>
              </a:rPr>
              <a:t>Projekt planu ochrony</a:t>
            </a:r>
            <a:r>
              <a:rPr lang="en-GB" sz="2200" b="1">
                <a:solidFill>
                  <a:srgbClr val="00B050"/>
                </a:solidFill>
                <a:ea typeface="Lucida Sans Unicode" pitchFamily="32" charset="0"/>
                <a:cs typeface="Lucida Sans Unicode" pitchFamily="32" charset="0"/>
              </a:rPr>
              <a:t> </a:t>
            </a:r>
            <a:r>
              <a:rPr lang="en-GB" sz="2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rezerwatu przyrody sporządza regionalny dyrektor ochrony środowiska lub po uzgodnieniu z tym organem - zarządzający rezerwatem albo sprawujący nadzór nad rezerwatem.</a:t>
            </a:r>
          </a:p>
          <a:p>
            <a:pPr marL="336550" indent="-336550">
              <a:lnSpc>
                <a:spcPct val="80000"/>
              </a:lnSpc>
              <a:spcBef>
                <a:spcPts val="550"/>
              </a:spcBef>
              <a:buClr>
                <a:srgbClr val="FFFFFF"/>
              </a:buClr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Sporządzający projekt planu ochrony zapewnia możliwość </a:t>
            </a:r>
            <a:r>
              <a:rPr lang="en-GB" sz="2200" b="1">
                <a:solidFill>
                  <a:srgbClr val="3DEB3D"/>
                </a:solidFill>
                <a:ea typeface="Lucida Sans Unicode" pitchFamily="32" charset="0"/>
                <a:cs typeface="Lucida Sans Unicode" pitchFamily="32" charset="0"/>
              </a:rPr>
              <a:t>udziału społeczeństwa</a:t>
            </a:r>
            <a:r>
              <a:rPr lang="en-GB" sz="2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, na zasadach i w trybie określonych w ustawie z dnia 3 października 2008 r. o udostępnianiu informacji o środowisku i jego ochronie, udziale społeczeństwa w ochronie środowiska oraz o ocenach oddziaływania na środowisko. </a:t>
            </a:r>
          </a:p>
          <a:p>
            <a:pPr marL="336550" indent="-336550">
              <a:lnSpc>
                <a:spcPct val="80000"/>
              </a:lnSpc>
              <a:spcBef>
                <a:spcPts val="550"/>
              </a:spcBef>
              <a:buClr>
                <a:srgbClr val="FFFFFF"/>
              </a:buClr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Projekt planu ochrony wymaga zaopiniowania przez właściwe miejscowo rady gmin.</a:t>
            </a:r>
          </a:p>
          <a:p>
            <a:pPr marL="336550" indent="-336550">
              <a:lnSpc>
                <a:spcPct val="80000"/>
              </a:lnSpc>
              <a:spcBef>
                <a:spcPts val="550"/>
              </a:spcBef>
              <a:buClr>
                <a:srgbClr val="FFFFFF"/>
              </a:buClr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200" b="1">
                <a:solidFill>
                  <a:srgbClr val="3DEB3D"/>
                </a:solidFill>
                <a:ea typeface="Lucida Sans Unicode" pitchFamily="32" charset="0"/>
                <a:cs typeface="Lucida Sans Unicode" pitchFamily="32" charset="0"/>
              </a:rPr>
              <a:t>Regionalny dyrektor ochrony środowiska ustanawia, w drodze aktu prawa miejscowego w formie zarządzenia, plan ochrony</a:t>
            </a:r>
            <a:r>
              <a:rPr lang="en-GB" sz="2200">
                <a:solidFill>
                  <a:srgbClr val="3DEB3D"/>
                </a:solidFill>
                <a:ea typeface="Lucida Sans Unicode" pitchFamily="32" charset="0"/>
                <a:cs typeface="Lucida Sans Unicode" pitchFamily="32" charset="0"/>
              </a:rPr>
              <a:t> </a:t>
            </a:r>
            <a:r>
              <a:rPr lang="en-GB" sz="2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dla rezerwatu przyrody w terminie 6 miesięcy od dnia otrzymania projektu planu. </a:t>
            </a:r>
          </a:p>
          <a:p>
            <a:pPr marL="336550" indent="-336550" algn="ctr">
              <a:lnSpc>
                <a:spcPct val="80000"/>
              </a:lnSpc>
              <a:spcBef>
                <a:spcPts val="550"/>
              </a:spcBef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(art. 19 ustawy o ochronie przyrody)</a:t>
            </a:r>
            <a:r>
              <a:rPr lang="ar-SA" sz="2200">
                <a:solidFill>
                  <a:srgbClr val="FFFFFF"/>
                </a:solidFill>
                <a:cs typeface="Arial" charset="0"/>
              </a:rPr>
              <a:t>‏</a:t>
            </a:r>
            <a:endParaRPr lang="en-GB" sz="2200">
              <a:solidFill>
                <a:srgbClr val="FFFFFF"/>
              </a:solidFill>
              <a:ea typeface="Lucida Sans Unicode" pitchFamily="32" charset="0"/>
              <a:cs typeface="Lucida Sans Unicode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550"/>
              </a:spcBef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GB" sz="2200">
              <a:solidFill>
                <a:srgbClr val="FFFFFF"/>
              </a:solidFill>
              <a:ea typeface="Lucida Sans Unicode" pitchFamily="32" charset="0"/>
              <a:cs typeface="Lucida Sans Unicode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550"/>
              </a:spcBef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GB" sz="2200">
              <a:solidFill>
                <a:srgbClr val="FFFFFF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Podstawa prawna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748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>
              <a:lnSpc>
                <a:spcPct val="90000"/>
              </a:lnSpc>
              <a:spcBef>
                <a:spcPts val="800"/>
              </a:spcBef>
              <a:tabLst>
                <a:tab pos="338138" algn="l"/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  <a:tab pos="10780713" algn="l"/>
              </a:tabLst>
            </a:pPr>
            <a:r>
              <a:rPr lang="en-GB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	W </a:t>
            </a:r>
            <a:r>
              <a:rPr lang="en-GB" sz="3200" b="1">
                <a:solidFill>
                  <a:srgbClr val="3DEB3D"/>
                </a:solidFill>
                <a:ea typeface="Lucida Sans Unicode" pitchFamily="32" charset="0"/>
                <a:cs typeface="Lucida Sans Unicode" pitchFamily="32" charset="0"/>
              </a:rPr>
              <a:t>zarządzeniu</a:t>
            </a:r>
            <a:r>
              <a:rPr lang="en-GB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 uznającym obszar za rezerwat przyrody określa się:</a:t>
            </a:r>
          </a:p>
          <a:p>
            <a:pPr marL="336550" indent="-336550">
              <a:lnSpc>
                <a:spcPct val="90000"/>
              </a:lnSpc>
              <a:spcBef>
                <a:spcPts val="800"/>
              </a:spcBef>
              <a:buClr>
                <a:srgbClr val="FFFFFF"/>
              </a:buClr>
              <a:buFont typeface="Arial" charset="0"/>
              <a:buChar char="•"/>
              <a:tabLst>
                <a:tab pos="338138" algn="l"/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  <a:tab pos="10780713" algn="l"/>
              </a:tabLst>
            </a:pPr>
            <a:r>
              <a:rPr lang="en-GB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nazwę rezerwatu przyrody, </a:t>
            </a:r>
          </a:p>
          <a:p>
            <a:pPr marL="336550" indent="-336550">
              <a:lnSpc>
                <a:spcPct val="90000"/>
              </a:lnSpc>
              <a:spcBef>
                <a:spcPts val="800"/>
              </a:spcBef>
              <a:buClr>
                <a:srgbClr val="FFFFFF"/>
              </a:buClr>
              <a:buFont typeface="Arial" charset="0"/>
              <a:buChar char="•"/>
              <a:tabLst>
                <a:tab pos="338138" algn="l"/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  <a:tab pos="10780713" algn="l"/>
              </a:tabLst>
            </a:pPr>
            <a:r>
              <a:rPr lang="en-GB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położenie rezerwatu lub przebieg jego granicy,</a:t>
            </a:r>
          </a:p>
          <a:p>
            <a:pPr marL="336550" indent="-336550">
              <a:lnSpc>
                <a:spcPct val="90000"/>
              </a:lnSpc>
              <a:spcBef>
                <a:spcPts val="800"/>
              </a:spcBef>
              <a:buClr>
                <a:srgbClr val="FFFFFF"/>
              </a:buClr>
              <a:buFont typeface="Arial" charset="0"/>
              <a:buChar char="•"/>
              <a:tabLst>
                <a:tab pos="338138" algn="l"/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  <a:tab pos="10780713" algn="l"/>
              </a:tabLst>
            </a:pPr>
            <a:r>
              <a:rPr lang="en-GB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otulinę, jeżeli została wyznaczona,</a:t>
            </a:r>
          </a:p>
          <a:p>
            <a:pPr marL="336550" indent="-336550">
              <a:lnSpc>
                <a:spcPct val="90000"/>
              </a:lnSpc>
              <a:spcBef>
                <a:spcPts val="800"/>
              </a:spcBef>
              <a:buClr>
                <a:srgbClr val="FFFFFF"/>
              </a:buClr>
              <a:buFont typeface="Arial" charset="0"/>
              <a:buChar char="•"/>
              <a:tabLst>
                <a:tab pos="338138" algn="l"/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  <a:tab pos="10780713" algn="l"/>
              </a:tabLst>
            </a:pPr>
            <a:r>
              <a:rPr lang="en-GB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cele ochrony rezerwatu,</a:t>
            </a:r>
          </a:p>
          <a:p>
            <a:pPr marL="336550" indent="-336550">
              <a:lnSpc>
                <a:spcPct val="90000"/>
              </a:lnSpc>
              <a:spcBef>
                <a:spcPts val="800"/>
              </a:spcBef>
              <a:buClr>
                <a:srgbClr val="FFFFFF"/>
              </a:buClr>
              <a:buFont typeface="Arial" charset="0"/>
              <a:buChar char="•"/>
              <a:tabLst>
                <a:tab pos="338138" algn="l"/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  <a:tab pos="10780713" algn="l"/>
              </a:tabLst>
            </a:pPr>
            <a:r>
              <a:rPr lang="en-GB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 rodzaj, typ i podtyp rezerwatu przyrody,</a:t>
            </a:r>
          </a:p>
          <a:p>
            <a:pPr marL="336550" indent="-336550">
              <a:lnSpc>
                <a:spcPct val="90000"/>
              </a:lnSpc>
              <a:spcBef>
                <a:spcPts val="800"/>
              </a:spcBef>
              <a:buClr>
                <a:srgbClr val="FFFFFF"/>
              </a:buClr>
              <a:buFont typeface="Arial" charset="0"/>
              <a:buChar char="•"/>
              <a:tabLst>
                <a:tab pos="338138" algn="l"/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  <a:tab pos="10780713" algn="l"/>
              </a:tabLst>
            </a:pPr>
            <a:r>
              <a:rPr lang="en-GB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sprawującego nadzór nad rezerwatem.</a:t>
            </a:r>
          </a:p>
          <a:p>
            <a:pPr marL="336550" indent="-336550"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  <a:tabLst>
                <a:tab pos="338138" algn="l"/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  <a:tab pos="10780713" algn="l"/>
              </a:tabLst>
            </a:pPr>
            <a:endParaRPr lang="en-GB" sz="3200">
              <a:solidFill>
                <a:srgbClr val="FFFFFF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93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Działania ochronne w rezerwatach przyrody – podstawa prawna</a:t>
            </a:r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500063" y="1285875"/>
            <a:ext cx="8229600" cy="569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80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3DEB3D"/>
                </a:solidFill>
                <a:ea typeface="Lucida Sans Unicode" pitchFamily="32" charset="0"/>
                <a:cs typeface="Lucida Sans Unicode" pitchFamily="32" charset="0"/>
              </a:rPr>
              <a:t>Plan ochrony</a:t>
            </a:r>
            <a:r>
              <a:rPr lang="en-GB" b="1">
                <a:solidFill>
                  <a:srgbClr val="00B050"/>
                </a:solidFill>
                <a:ea typeface="Lucida Sans Unicode" pitchFamily="32" charset="0"/>
                <a:cs typeface="Lucida Sans Unicode" pitchFamily="32" charset="0"/>
              </a:rPr>
              <a:t>  </a:t>
            </a:r>
            <a:r>
              <a:rPr lang="en-GB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sporządza się na 20 lat.</a:t>
            </a:r>
          </a:p>
          <a:p>
            <a:pPr>
              <a:lnSpc>
                <a:spcPct val="80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solidFill>
                <a:srgbClr val="FFFFFF"/>
              </a:solidFill>
              <a:ea typeface="Lucida Sans Unicode" pitchFamily="32" charset="0"/>
              <a:cs typeface="Lucida Sans Unicode" pitchFamily="32" charset="0"/>
            </a:endParaRPr>
          </a:p>
          <a:p>
            <a:pPr>
              <a:lnSpc>
                <a:spcPct val="80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3DEB3D"/>
                </a:solidFill>
                <a:ea typeface="Lucida Sans Unicode" pitchFamily="32" charset="0"/>
                <a:cs typeface="Lucida Sans Unicode" pitchFamily="32" charset="0"/>
              </a:rPr>
              <a:t>Plan ochrony </a:t>
            </a:r>
            <a:r>
              <a:rPr lang="en-GB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dla rezerwatu przyrody zawiera:</a:t>
            </a:r>
          </a:p>
          <a:p>
            <a:pPr>
              <a:lnSpc>
                <a:spcPct val="80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  1)   cele ochrony przyrody oraz wskazanie przyrodniczych i społecznych uwarunkowań ich realizacji;</a:t>
            </a:r>
          </a:p>
          <a:p>
            <a:pPr>
              <a:lnSpc>
                <a:spcPct val="80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  2)   identyfikację oraz określenie sposobów eliminacji lub ograniczania istniejących i potencjalnych zagrożeń wewnętrznych i zewnętrznych oraz ich skutków;</a:t>
            </a:r>
          </a:p>
          <a:p>
            <a:pPr>
              <a:lnSpc>
                <a:spcPct val="80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  3)   wskazanie obszarów ochrony ścisłej, czynnej i krajobrazowej;</a:t>
            </a:r>
          </a:p>
          <a:p>
            <a:pPr>
              <a:lnSpc>
                <a:spcPct val="80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  4)   określenie działań ochronnych na obszarach ochrony ścisłej, czynnej i krajobrazowej, z podaniem rodzaju, zakresu i lokalizacji tych działań;</a:t>
            </a:r>
          </a:p>
          <a:p>
            <a:pPr>
              <a:lnSpc>
                <a:spcPct val="80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  5)   wskazanie obszarów i miejsc udostępnianych dla celów naukowych, edukacyjnych, turystycznych, rekreacyjnych, sportowych, amatorskiego połowu ryb i rybactwa oraz określenie sposobów ich udostępniania;</a:t>
            </a:r>
          </a:p>
          <a:p>
            <a:pPr>
              <a:lnSpc>
                <a:spcPct val="80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  6)   wskazanie miejsc, w których może być prowadzona działalność wytwórcza, handlowa i rolnicza;</a:t>
            </a:r>
          </a:p>
          <a:p>
            <a:pPr>
              <a:lnSpc>
                <a:spcPct val="80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  7)   ustalenia do studiów uwarunkowań i kierunków zagospodarowania przestrzennego gmin, miejscowych planów zagospodarowania przestrzennego, planów zagospodarowania przestrzennego województw oraz planów zagospodarowania przestrzennego morskich wód wewnętrznych, morza terytorialnego i wyłącznej strefy ekonomicznej dotyczące eliminacji lub ograniczenia zagrożeń wewnętrznych lub zewnętrznych.</a:t>
            </a:r>
          </a:p>
          <a:p>
            <a:pPr>
              <a:lnSpc>
                <a:spcPct val="80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solidFill>
                <a:srgbClr val="FFFFFF"/>
              </a:solidFill>
              <a:ea typeface="Lucida Sans Unicode" pitchFamily="32" charset="0"/>
              <a:cs typeface="Lucida Sans Unicode" pitchFamily="32" charset="0"/>
            </a:endParaRPr>
          </a:p>
          <a:p>
            <a:pPr>
              <a:lnSpc>
                <a:spcPct val="80000"/>
              </a:lnSpc>
              <a:spcBef>
                <a:spcPts val="3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b="1">
              <a:solidFill>
                <a:srgbClr val="FFFFFF"/>
              </a:solidFill>
              <a:ea typeface="Lucida Sans Unicode" pitchFamily="32" charset="0"/>
              <a:cs typeface="Lucida Sans Unicode" pitchFamily="32" charset="0"/>
            </a:endParaRPr>
          </a:p>
          <a:p>
            <a:pPr>
              <a:lnSpc>
                <a:spcPct val="80000"/>
              </a:lnSpc>
              <a:spcBef>
                <a:spcPts val="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000">
              <a:solidFill>
                <a:srgbClr val="FFFFFF"/>
              </a:solidFill>
              <a:ea typeface="Lucida Sans Unicode" pitchFamily="32" charset="0"/>
              <a:cs typeface="Lucida Sans Unicode" pitchFamily="32" charset="0"/>
            </a:endParaRPr>
          </a:p>
          <a:p>
            <a:pPr>
              <a:lnSpc>
                <a:spcPct val="80000"/>
              </a:lnSpc>
              <a:spcBef>
                <a:spcPts val="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000">
              <a:solidFill>
                <a:srgbClr val="FFFFFF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93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Działania ochronne w rezerwatach przyrody – podstawa prawna</a:t>
            </a: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571500" y="1806575"/>
            <a:ext cx="7858125" cy="3792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36550" indent="-33655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Rozporządzenie Ministra Środowiska z dnia 12 maja 2005 r. </a:t>
            </a:r>
            <a:b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</a:b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w sprawie sporządzania projektu planu ochrony dla parku narodowego, rezerwatu przyrody i parku krajobrazowego, dokonywania zmian w tym planie oraz ochrony zasobów, tworów i składników przyrody (Dz. U. Nr 94, poz. 794)</a:t>
            </a:r>
            <a:r>
              <a:rPr lang="ar-SA" sz="2400">
                <a:solidFill>
                  <a:srgbClr val="FFFFFF"/>
                </a:solidFill>
                <a:cs typeface="Arial" charset="0"/>
              </a:rPr>
              <a:t>‏</a:t>
            </a: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 określa:  </a:t>
            </a:r>
          </a:p>
          <a:p>
            <a:pPr marL="336550" indent="-336550">
              <a:lnSpc>
                <a:spcPct val="80000"/>
              </a:lnSpc>
              <a:spcBef>
                <a:spcPts val="375"/>
              </a:spcBef>
              <a:buClr>
                <a:srgbClr val="FFFFFF"/>
              </a:buClr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tryb sporządzania projektu planu ochrony, </a:t>
            </a:r>
          </a:p>
          <a:p>
            <a:pPr marL="336550" indent="-336550">
              <a:lnSpc>
                <a:spcPct val="80000"/>
              </a:lnSpc>
              <a:spcBef>
                <a:spcPts val="375"/>
              </a:spcBef>
              <a:buClr>
                <a:srgbClr val="FFFFFF"/>
              </a:buClr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zakres prac na potrzeby sporządzenia projektu planu ochrony, </a:t>
            </a:r>
          </a:p>
          <a:p>
            <a:pPr marL="336550" indent="-336550">
              <a:lnSpc>
                <a:spcPct val="80000"/>
              </a:lnSpc>
              <a:spcBef>
                <a:spcPts val="375"/>
              </a:spcBef>
              <a:buClr>
                <a:srgbClr val="FFFFFF"/>
              </a:buClr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tryb dokonywania zmian w planie ochrony,  </a:t>
            </a:r>
          </a:p>
          <a:p>
            <a:pPr marL="336550" indent="-336550">
              <a:lnSpc>
                <a:spcPct val="80000"/>
              </a:lnSpc>
              <a:spcBef>
                <a:spcPts val="375"/>
              </a:spcBef>
              <a:buClr>
                <a:srgbClr val="FFFFFF"/>
              </a:buClr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zakres i sposoby ochrony zasobów, tworów i składników przyrody</a:t>
            </a:r>
            <a:r>
              <a:rPr lang="pl-PL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93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Działania ochronne w rezerwatach przyrody – podstawa prawna</a:t>
            </a: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93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Działania ochronne w rezerwatach przyrody – podstawa prawna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457200" y="274638"/>
            <a:ext cx="8229600" cy="93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Działania ochronne w rezerwatach przyrody – podstawa prawna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00063" y="2519363"/>
            <a:ext cx="8229600" cy="4338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Plan ochrony jest narzędziem służącym do realizacji celów ochrony rezerwatu przyrody.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Działania ochronne w rezerwatach przyrody – podstawa prawna</a:t>
            </a:r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428625" y="2000250"/>
            <a:ext cx="8229600" cy="3786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spcBef>
                <a:spcPts val="800"/>
              </a:spcBef>
              <a:tabLst>
                <a:tab pos="0" algn="l"/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  <a:tab pos="10780713" algn="l"/>
              </a:tabLst>
            </a:pPr>
            <a:r>
              <a:rPr lang="en-GB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	Plan ochrony dla rezerwatu przyrody w części pokrywającej się z obszarem </a:t>
            </a:r>
            <a:r>
              <a:rPr lang="en-GB" sz="3200" b="1">
                <a:solidFill>
                  <a:srgbClr val="3DEB3D"/>
                </a:solidFill>
                <a:ea typeface="Lucida Sans Unicode" pitchFamily="32" charset="0"/>
                <a:cs typeface="Lucida Sans Unicode" pitchFamily="32" charset="0"/>
              </a:rPr>
              <a:t>Natura 2000</a:t>
            </a:r>
            <a:r>
              <a:rPr lang="en-GB" sz="3200" b="1">
                <a:solidFill>
                  <a:srgbClr val="00B050"/>
                </a:solidFill>
                <a:ea typeface="Lucida Sans Unicode" pitchFamily="32" charset="0"/>
                <a:cs typeface="Lucida Sans Unicode" pitchFamily="32" charset="0"/>
              </a:rPr>
              <a:t> </a:t>
            </a:r>
            <a:r>
              <a:rPr lang="en-GB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powinien uwzględniać zakres planu zadań ochronnych dla obszaru Natura 2000 albo zakres planu ochrony dla obszaru Natura 2000.</a:t>
            </a:r>
          </a:p>
          <a:p>
            <a:pPr algn="ctr">
              <a:spcBef>
                <a:spcPts val="800"/>
              </a:spcBef>
              <a:tabLst>
                <a:tab pos="0" algn="l"/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  <a:tab pos="10780713" algn="l"/>
              </a:tabLst>
            </a:pPr>
            <a:r>
              <a:rPr lang="en-GB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(art. 20 ust. 5 ustawy o ochronie przyrody)</a:t>
            </a:r>
            <a:r>
              <a:rPr lang="ar-SA" sz="3200">
                <a:solidFill>
                  <a:srgbClr val="FFFFFF"/>
                </a:solidFill>
                <a:cs typeface="Arial" charset="0"/>
              </a:rPr>
              <a:t>‏</a:t>
            </a:r>
            <a:endParaRPr lang="en-GB" sz="3200">
              <a:solidFill>
                <a:srgbClr val="FFFFFF"/>
              </a:solidFill>
              <a:ea typeface="Lucida Sans Unicode" pitchFamily="32" charset="0"/>
              <a:cs typeface="Lucida Sans Unicode" pitchFamily="32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  <a:tab pos="10780713" algn="l"/>
              </a:tabLst>
            </a:pPr>
            <a:endParaRPr lang="en-GB" sz="3200">
              <a:solidFill>
                <a:srgbClr val="FFFFFF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Działania ochronne w rezerwatach przyrody – podstawa prawna</a:t>
            </a:r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757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Do czasu ustanowienia planu ochrony, sprawujący nadzór sporządza </a:t>
            </a:r>
            <a:r>
              <a:rPr lang="en-GB" sz="3000" b="1">
                <a:solidFill>
                  <a:srgbClr val="3DEB3D"/>
                </a:solidFill>
                <a:ea typeface="Lucida Sans Unicode" pitchFamily="32" charset="0"/>
                <a:cs typeface="Lucida Sans Unicode" pitchFamily="32" charset="0"/>
              </a:rPr>
              <a:t>projekt zadań ochronnych</a:t>
            </a: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.</a:t>
            </a:r>
          </a:p>
          <a:p>
            <a:pPr marL="336550" indent="-33655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Zadania ochronne mogą być ustanawiane na rok lub równocześnie na kolejne lata, nie dłużej jednak niż na 5 lat.</a:t>
            </a:r>
          </a:p>
          <a:p>
            <a:pPr marL="336550" indent="-33655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Zadania ochronne dla rezerwatu przyrody ustanawia regionalny dyrektor ochrony środowiska w drodze zarządzenia.</a:t>
            </a:r>
          </a:p>
          <a:p>
            <a:pPr marL="336550" indent="-336550" algn="ctr">
              <a:lnSpc>
                <a:spcPct val="90000"/>
              </a:lnSpc>
              <a:spcBef>
                <a:spcPts val="750"/>
              </a:spcBef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(art. 22 ustawy o ochronie przyrody)</a:t>
            </a:r>
            <a:r>
              <a:rPr lang="ar-SA" sz="3000">
                <a:solidFill>
                  <a:srgbClr val="FFFFFF"/>
                </a:solidFill>
                <a:cs typeface="Arial" charset="0"/>
              </a:rPr>
              <a:t>‏</a:t>
            </a:r>
            <a:endParaRPr lang="en-GB" sz="3000">
              <a:solidFill>
                <a:srgbClr val="FFFFFF"/>
              </a:solidFill>
              <a:ea typeface="Lucida Sans Unicode" pitchFamily="32" charset="0"/>
              <a:cs typeface="Lucida Sans Unicode" pitchFamily="32" charset="0"/>
            </a:endParaRPr>
          </a:p>
          <a:p>
            <a:pPr marL="336550" indent="-336550">
              <a:lnSpc>
                <a:spcPct val="90000"/>
              </a:lnSpc>
              <a:spcBef>
                <a:spcPts val="750"/>
              </a:spcBef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GB" sz="3000">
              <a:solidFill>
                <a:srgbClr val="FFFFFF"/>
              </a:solidFill>
              <a:ea typeface="Lucida Sans Unicode" pitchFamily="32" charset="0"/>
              <a:cs typeface="Lucida Sans Unicode" pitchFamily="32" charset="0"/>
            </a:endParaRPr>
          </a:p>
          <a:p>
            <a:pPr marL="336550" indent="-336550">
              <a:lnSpc>
                <a:spcPct val="90000"/>
              </a:lnSpc>
              <a:spcBef>
                <a:spcPts val="750"/>
              </a:spcBef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GB" sz="3000">
              <a:solidFill>
                <a:srgbClr val="FFFFFF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Działania ochronne w rezerwatach przyrody</a:t>
            </a:r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900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Działania ochronne w rezerwatach przyrody wykonywane są w celu zachowania przedmiotów jego ochrony.</a:t>
            </a: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800">
              <a:solidFill>
                <a:srgbClr val="FFFFFF"/>
              </a:solidFill>
              <a:ea typeface="Lucida Sans Unicode" pitchFamily="32" charset="0"/>
              <a:cs typeface="Lucida Sans Unicode" pitchFamily="32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Przedmioty ochrony rezerwatów przyrody mogą być zagrożone zarówno ze strony czynników biotycznych, abiotycznych oraz  antropogenicznych. </a:t>
            </a: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Zagrożenia mogą mieć swe źródło  wewnątrz rezerwatu lub poza jego granicami.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65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Przykłady wewnętrznych zagrożeń biotycznych</a:t>
            </a:r>
          </a:p>
        </p:txBody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457200" y="5715000"/>
            <a:ext cx="8229600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Naturalna sukcesja roślinności leśnej na murawie kserotermicznej w rezerwacie przyrody Sterczów-Ścianka   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928688"/>
            <a:ext cx="6238875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582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Przykłady wewnętrznych zagrożeń biotycznych</a:t>
            </a:r>
          </a:p>
        </p:txBody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428625" y="5786438"/>
            <a:ext cx="8229600" cy="85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Zamieranie górnoreglowej świerczyny w rezerwacie przyrody Na Policy im. prof. Z. Klemensiewicza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928688"/>
            <a:ext cx="6238875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65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Przykłady zewnętrznych zagrożeń abiotycznych</a:t>
            </a:r>
          </a:p>
        </p:txBody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500063" y="5759450"/>
            <a:ext cx="8229600" cy="1098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Huraganowe wiatry powaliły 80% drzewostanów w rezerwacie przyrody Bembeńskie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1071563"/>
            <a:ext cx="6238875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Przykłady zewnętrznych zagrożeń antropogenicznych</a:t>
            </a:r>
          </a:p>
        </p:txBody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500063" y="6000750"/>
            <a:ext cx="8229600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80000"/>
              </a:lnSpc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Nadmierny ruch turystyczny w rezerwacie przyrody </a:t>
            </a:r>
          </a:p>
          <a:p>
            <a:pPr algn="ctr">
              <a:lnSpc>
                <a:spcPct val="80000"/>
              </a:lnSpc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Wąwóz Homole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1071563"/>
            <a:ext cx="6240462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Podstawa prawna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spcBef>
                <a:spcPts val="800"/>
              </a:spcBef>
              <a:tabLst>
                <a:tab pos="0" algn="l"/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  <a:tab pos="10780713" algn="l"/>
              </a:tabLst>
            </a:pPr>
            <a:r>
              <a:rPr lang="en-GB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	</a:t>
            </a:r>
            <a:r>
              <a:rPr lang="en-GB" sz="3200" b="1">
                <a:solidFill>
                  <a:srgbClr val="3DEB3D"/>
                </a:solidFill>
                <a:ea typeface="Lucida Sans Unicode" pitchFamily="32" charset="0"/>
                <a:cs typeface="Lucida Sans Unicode" pitchFamily="32" charset="0"/>
              </a:rPr>
              <a:t>Otulinę</a:t>
            </a:r>
            <a:r>
              <a:rPr lang="en-GB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 wyznacza się na obszarach graniczących z rezerwatem przyrody w celu zabezpieczenia jego wartości przyrodniczych przed zagrożeniami zewnętrznymi wynikającymi z działalności człowieka.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93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Przykłady zewnetrznych zagrożeń antropogenicznych</a:t>
            </a:r>
          </a:p>
        </p:txBody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428625" y="5929313"/>
            <a:ext cx="8229600" cy="785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Penetracja obszaru rezerwatu przyrody Przełom Białki pod Krempachami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1143000"/>
            <a:ext cx="6238875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25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Przykłady zewnętrznych zagrożeń antropogenicznych</a:t>
            </a:r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457200" y="2857500"/>
            <a:ext cx="3043238" cy="3268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spcBef>
                <a:spcPts val="600"/>
              </a:spcBef>
              <a:tabLst>
                <a:tab pos="0" algn="l"/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  <a:tab pos="1078071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	</a:t>
            </a:r>
          </a:p>
          <a:p>
            <a:pPr>
              <a:spcBef>
                <a:spcPts val="600"/>
              </a:spcBef>
              <a:tabLst>
                <a:tab pos="0" algn="l"/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  <a:tab pos="10780713" algn="l"/>
              </a:tabLst>
            </a:pP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	Dziki tor krosowy w rezerwacie przyrody Panieńskie Skały. 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928688"/>
            <a:ext cx="4319587" cy="5759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Przykłady zewnętrznych zagrożeń antropogenicznych</a:t>
            </a:r>
          </a:p>
        </p:txBody>
      </p:sp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428625" y="5786438"/>
            <a:ext cx="8229600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80000"/>
              </a:lnSpc>
              <a:spcBef>
                <a:spcPts val="6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Dzikie wysypisko śmieci w rezerwacie przyrody Dolina Eliaszówki 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1000125"/>
            <a:ext cx="6238875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25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7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Przykłady zewnętrznych zagrożeń antropogenicznych</a:t>
            </a:r>
          </a:p>
        </p:txBody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457200" y="5715000"/>
            <a:ext cx="8229600" cy="928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80000"/>
              </a:lnSpc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Usypanie wału przeciwpowodziowego na obszarze rezerwatu przyrody Przełom Białki pod Krempachami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1000125"/>
            <a:ext cx="6240463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Przykłady zewnętrznych zagrożeń</a:t>
            </a:r>
          </a:p>
        </p:txBody>
      </p:sp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642938" y="2786063"/>
            <a:ext cx="3643312" cy="2143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80000"/>
              </a:lnSpc>
              <a:spcBef>
                <a:spcPts val="550"/>
              </a:spcBef>
              <a:tabLst>
                <a:tab pos="0" algn="l"/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  <a:tab pos="10780713" algn="l"/>
              </a:tabLst>
            </a:pPr>
            <a:r>
              <a:rPr lang="en-GB" sz="2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	</a:t>
            </a: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Izolacja rezerwatu przyrody od otoczenia w wyniku błędnych decyzji planistycznych. </a:t>
            </a:r>
          </a:p>
          <a:p>
            <a:pPr>
              <a:lnSpc>
                <a:spcPct val="80000"/>
              </a:lnSpc>
              <a:spcBef>
                <a:spcPts val="550"/>
              </a:spcBef>
              <a:tabLst>
                <a:tab pos="0" algn="l"/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  <a:tab pos="10780713" algn="l"/>
              </a:tabLst>
            </a:pP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	Tu wyznaczenie terenów zabudowy  wokół rezerwatu przyrody Cieszynianka</a:t>
            </a: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00125"/>
            <a:ext cx="4048125" cy="5500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457200" y="98425"/>
            <a:ext cx="8229600" cy="1004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Przykłady zewnętrznych zagrożeń antropogenicznych</a:t>
            </a:r>
          </a:p>
        </p:txBody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457200" y="5786438"/>
            <a:ext cx="8229600" cy="1025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80000"/>
              </a:lnSpc>
              <a:spcBef>
                <a:spcPts val="450"/>
              </a:spcBef>
              <a:tabLst>
                <a:tab pos="0" algn="l"/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  <a:tab pos="10780713" algn="l"/>
              </a:tabLst>
            </a:pPr>
            <a:r>
              <a:rPr lang="en-GB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	Regulacja i budowa urządzeń hydrotechnicznych na rzece Wiśle przyczyniły się do postępującej erozji dna rzeki Wisły  co obecnie skutkuje obniżaniem się poziomu wody gruntowej w starorzeczu Wisły w rezerwacie przyrody Wiślisko Kobyle</a:t>
            </a:r>
          </a:p>
          <a:p>
            <a:pPr>
              <a:lnSpc>
                <a:spcPct val="80000"/>
              </a:lnSpc>
              <a:spcBef>
                <a:spcPts val="450"/>
              </a:spcBef>
              <a:tabLst>
                <a:tab pos="0" algn="l"/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  <a:tab pos="10780713" algn="l"/>
              </a:tabLst>
            </a:pPr>
            <a:endParaRPr lang="en-GB">
              <a:solidFill>
                <a:srgbClr val="FFFFFF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1000125"/>
            <a:ext cx="6238875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457200" y="98425"/>
            <a:ext cx="8229600" cy="1004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Przykłady zewnętrznych zagrożeń antropogenicznych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1775" y="1079500"/>
            <a:ext cx="6238875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79388" y="5940425"/>
            <a:ext cx="8932862" cy="536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80000"/>
              </a:lnSpc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Skład drewna na terenie rezerwatu przyrody Biała Woda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457200" y="98425"/>
            <a:ext cx="8229600" cy="1004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Przykłady zewnętrznych zagrożeń antropogenicznych </a:t>
            </a:r>
          </a:p>
        </p:txBody>
      </p:sp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260475" y="6119813"/>
            <a:ext cx="6697663" cy="536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80000"/>
              </a:lnSpc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Budowa obiektów przy granicy z rezerwatem przyrody Skołczanka  </a:t>
            </a: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260475"/>
            <a:ext cx="6238875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838325" y="442913"/>
            <a:ext cx="536257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Przykłady działań ochronnych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0013" y="1104900"/>
            <a:ext cx="6238875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1260475" y="5943600"/>
            <a:ext cx="6697663" cy="536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80000"/>
              </a:lnSpc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Monitoring wilgotności i temperatury powietrza </a:t>
            </a:r>
            <a:br>
              <a:rPr lang="en-GB" sz="2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</a:br>
            <a:r>
              <a:rPr lang="en-GB" sz="2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w rezerwacie przyrody Groty Kryształowe 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800225" y="442913"/>
            <a:ext cx="536257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Przykłady działań ochronnych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863" y="1079500"/>
            <a:ext cx="6238875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55563" y="5943600"/>
            <a:ext cx="8943975" cy="536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80000"/>
              </a:lnSpc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Monitoring zagrożenia gradacją zespołu kornika drukarza</a:t>
            </a:r>
            <a:br>
              <a:rPr lang="en-GB" sz="2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</a:br>
            <a:r>
              <a:rPr lang="en-GB" sz="2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 w rezerwcie przyrody Na Policy im. prof. Z. Klemensiewicza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642938" y="571500"/>
            <a:ext cx="7772400" cy="85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Podstawa prawna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14375" y="1643063"/>
            <a:ext cx="7786688" cy="4579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Utworzenie rezerwatu przyrody obejmującego obszary, które stanowią nieruchomości niebędące własnością Skarbu Państwa, następuje </a:t>
            </a:r>
            <a:r>
              <a:rPr lang="en-GB" sz="3200" b="1">
                <a:solidFill>
                  <a:srgbClr val="3DEB3D"/>
                </a:solidFill>
                <a:ea typeface="Lucida Sans Unicode" pitchFamily="32" charset="0"/>
                <a:cs typeface="Lucida Sans Unicode" pitchFamily="32" charset="0"/>
              </a:rPr>
              <a:t>za zgodą właściciela</a:t>
            </a:r>
            <a:r>
              <a:rPr lang="en-GB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, </a:t>
            </a:r>
            <a:r>
              <a:rPr lang="pl-PL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/>
            </a:r>
            <a:br>
              <a:rPr lang="pl-PL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</a:br>
            <a:r>
              <a:rPr lang="en-GB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a w razie braku jego zgody 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- w trybie wywłaszczenia</a:t>
            </a:r>
            <a:r>
              <a:rPr lang="pl-PL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,</a:t>
            </a:r>
            <a:r>
              <a:rPr lang="en-GB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 określonym </a:t>
            </a:r>
            <a:r>
              <a:rPr lang="pl-PL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/>
            </a:r>
            <a:br>
              <a:rPr lang="pl-PL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</a:br>
            <a:r>
              <a:rPr lang="en-GB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w ustawie z dnia 21 sierpnia 1997 r. </a:t>
            </a:r>
            <a:r>
              <a:rPr lang="pl-PL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/>
            </a:r>
            <a:br>
              <a:rPr lang="pl-PL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</a:br>
            <a:r>
              <a:rPr lang="en-GB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o gospodarce nieruchomościami </a:t>
            </a:r>
            <a:r>
              <a:rPr lang="pl-PL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/>
            </a:r>
            <a:br>
              <a:rPr lang="pl-PL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</a:br>
            <a:r>
              <a:rPr lang="en-GB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(art. 7 ust. 2 ustawy oop).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3200">
              <a:solidFill>
                <a:srgbClr val="FFFFFF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800225" y="442913"/>
            <a:ext cx="536257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Przykłady działań ochronnych</a:t>
            </a:r>
          </a:p>
        </p:txBody>
      </p:sp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55563" y="5943600"/>
            <a:ext cx="8943975" cy="536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80000"/>
              </a:lnSpc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Usuwanie drzew i krzewów z powierzchni murawy kserotermicznej </a:t>
            </a:r>
            <a:br>
              <a:rPr lang="en-GB" sz="2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</a:br>
            <a:r>
              <a:rPr lang="en-GB" sz="2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w rezerwacie przyrody Sterczów-Ścianka. 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0475" y="1079500"/>
            <a:ext cx="6238875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800225" y="442913"/>
            <a:ext cx="536257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Przykłady działań ochronnych</a:t>
            </a:r>
          </a:p>
        </p:txBody>
      </p:sp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55563" y="5943600"/>
            <a:ext cx="8943975" cy="803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80000"/>
              </a:lnSpc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Usuwanie drzew i krzewów z wychodni skalnych w rezerwacie przyrody Dolina Mnikowska w celu odsłonięcia muraw naskalnych i weksponowania  walorów krajobrazowych </a:t>
            </a: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079500"/>
            <a:ext cx="6238875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801813" y="442913"/>
            <a:ext cx="536257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Przykłady działań ochronnych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863" y="1079500"/>
            <a:ext cx="6238875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55563" y="5943600"/>
            <a:ext cx="8943975" cy="803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80000"/>
              </a:lnSpc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Usuwanie roślinności z powierzchni abrazyjnych, koszenie trawy, usuwanie drzew i krzewów z powierzchni odsłonięcia geologicznego w rezerwacie przyrody Bonarka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801813" y="442913"/>
            <a:ext cx="536257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Przykłady działań ochronnych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863" y="1079500"/>
            <a:ext cx="6238875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07950" y="5856288"/>
            <a:ext cx="9036050" cy="804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80000"/>
              </a:lnSpc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Zabezpieczenie wejścia do dawnej sztolni w rezerwacie przyrody Dolina Eliaszówki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803400" y="446088"/>
            <a:ext cx="536257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Przykłady działań ochronnych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0475" y="1079500"/>
            <a:ext cx="6238875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07950" y="5856288"/>
            <a:ext cx="9036050" cy="804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80000"/>
              </a:lnSpc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Budowa zastawek tamujących spływ wody w rezerwacie przyrody </a:t>
            </a:r>
            <a:b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</a:b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Bór na Czerwonem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801813" y="444500"/>
            <a:ext cx="536257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Przykłady działań ochronnych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900113"/>
            <a:ext cx="4319587" cy="5759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360363" y="4140200"/>
            <a:ext cx="3778250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80000"/>
              </a:lnSpc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Budowa szlaków tuystycznych </a:t>
            </a:r>
            <a:b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</a:b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w rezerwacie przyrody Wąwóz Homole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801813" y="444500"/>
            <a:ext cx="536257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Przykłady działań ochronnych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863" y="900113"/>
            <a:ext cx="6238875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07950" y="5856288"/>
            <a:ext cx="9036050" cy="804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80000"/>
              </a:lnSpc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Organizacja miejsc wypoczynku w rezerwacie przyrody Wąwóz Homole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801813" y="444500"/>
            <a:ext cx="536257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Przykłady działań ochronnych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863" y="1079500"/>
            <a:ext cx="6238875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07950" y="5856288"/>
            <a:ext cx="9036050" cy="804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80000"/>
              </a:lnSpc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Oznaczenie granicy rezerwatu przyrody Skałka Rogoźnicka </a:t>
            </a:r>
            <a:b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</a:b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tablicą informacyjną.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079500"/>
            <a:ext cx="6238875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801813" y="444500"/>
            <a:ext cx="536257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Przykłady działań ochronnych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107950" y="5856288"/>
            <a:ext cx="9036050" cy="804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80000"/>
              </a:lnSpc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Przykład edukacji ekologicznej w rezerwacie przyrody </a:t>
            </a:r>
            <a:b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</a:b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Wawóz Homole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9950" y="900113"/>
            <a:ext cx="3959225" cy="558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803400" y="446088"/>
            <a:ext cx="536257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Przykłady działań ochronnych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07950" y="4319588"/>
            <a:ext cx="4392613" cy="233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80000"/>
              </a:lnSpc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Przykład edukacji ekologicznej w rezerwacie przyrody Skamieniałe Miasto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Podstawa prawna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7200" y="1428750"/>
            <a:ext cx="8229600" cy="4697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80000"/>
              </a:lnSpc>
              <a:spcBef>
                <a:spcPts val="800"/>
              </a:spcBef>
              <a:tabLst>
                <a:tab pos="0" algn="l"/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  <a:tab pos="1078071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	</a:t>
            </a:r>
            <a:r>
              <a:rPr lang="en-GB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Regionalny dyrektor ochrony środowiska, może </a:t>
            </a:r>
            <a:r>
              <a:rPr lang="en-GB" sz="3200" b="1">
                <a:solidFill>
                  <a:srgbClr val="3DEB3D"/>
                </a:solidFill>
                <a:ea typeface="Lucida Sans Unicode" pitchFamily="32" charset="0"/>
                <a:cs typeface="Lucida Sans Unicode" pitchFamily="32" charset="0"/>
              </a:rPr>
              <a:t>zwiększyć obszar </a:t>
            </a:r>
            <a:r>
              <a:rPr lang="en-GB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rezerwatu przyrody, </a:t>
            </a:r>
            <a:r>
              <a:rPr lang="en-GB" sz="3200" b="1">
                <a:solidFill>
                  <a:srgbClr val="3DEB3D"/>
                </a:solidFill>
                <a:ea typeface="Lucida Sans Unicode" pitchFamily="32" charset="0"/>
                <a:cs typeface="Lucida Sans Unicode" pitchFamily="32" charset="0"/>
              </a:rPr>
              <a:t>zmienić cele ochrony</a:t>
            </a:r>
            <a:r>
              <a:rPr lang="en-GB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, a w razie bezpowrotnej utraty wartości przyrodniczych, dla których rezerwat został powołany - </a:t>
            </a:r>
            <a:r>
              <a:rPr lang="en-GB" sz="3200" b="1">
                <a:solidFill>
                  <a:srgbClr val="3DEB3D"/>
                </a:solidFill>
                <a:ea typeface="Lucida Sans Unicode" pitchFamily="32" charset="0"/>
                <a:cs typeface="Lucida Sans Unicode" pitchFamily="32" charset="0"/>
              </a:rPr>
              <a:t>zmniejszyć obszar</a:t>
            </a:r>
            <a:r>
              <a:rPr lang="en-GB" sz="3200" b="1">
                <a:solidFill>
                  <a:srgbClr val="00B050"/>
                </a:solidFill>
                <a:ea typeface="Lucida Sans Unicode" pitchFamily="32" charset="0"/>
                <a:cs typeface="Lucida Sans Unicode" pitchFamily="32" charset="0"/>
              </a:rPr>
              <a:t> </a:t>
            </a:r>
            <a:r>
              <a:rPr lang="en-GB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rezerwatu przyrody albo </a:t>
            </a:r>
            <a:r>
              <a:rPr lang="en-GB" sz="3200" b="1">
                <a:solidFill>
                  <a:srgbClr val="3DEB3D"/>
                </a:solidFill>
                <a:ea typeface="Lucida Sans Unicode" pitchFamily="32" charset="0"/>
                <a:cs typeface="Lucida Sans Unicode" pitchFamily="32" charset="0"/>
              </a:rPr>
              <a:t>zlikwidować</a:t>
            </a:r>
            <a:r>
              <a:rPr lang="en-GB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 rezerwat przyrody.</a:t>
            </a:r>
          </a:p>
          <a:p>
            <a:pPr algn="ctr">
              <a:lnSpc>
                <a:spcPct val="80000"/>
              </a:lnSpc>
              <a:spcBef>
                <a:spcPts val="800"/>
              </a:spcBef>
              <a:tabLst>
                <a:tab pos="0" algn="l"/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  <a:tab pos="10780713" algn="l"/>
              </a:tabLst>
            </a:pPr>
            <a:r>
              <a:rPr lang="en-GB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	Zmian dokonuje się w drodze aktu prawa miejscowego w formie </a:t>
            </a:r>
            <a:r>
              <a:rPr lang="en-GB" sz="3200" b="1">
                <a:solidFill>
                  <a:srgbClr val="3DEB3D"/>
                </a:solidFill>
                <a:ea typeface="Lucida Sans Unicode" pitchFamily="32" charset="0"/>
                <a:cs typeface="Lucida Sans Unicode" pitchFamily="32" charset="0"/>
              </a:rPr>
              <a:t>zarządzenia</a:t>
            </a:r>
            <a:r>
              <a:rPr lang="en-GB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, po zasięgnięciu opinii regionalnej rady ochrony przyrody (art. 13 ust. 3 ustawy oop).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60363" y="360363"/>
            <a:ext cx="8099425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Współpraca z instytycjami i ludzmi zaangażowanymi w ochronę przyrody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1500188"/>
            <a:ext cx="5757862" cy="431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500188"/>
            <a:ext cx="2968625" cy="3956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88" y="3643313"/>
            <a:ext cx="4076700" cy="305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357188" y="446088"/>
            <a:ext cx="8143875" cy="911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Podstawy prawne ochrony rezerwatu przyrody przed zagrożeniami zewnętrznymi</a:t>
            </a:r>
          </a:p>
        </p:txBody>
      </p:sp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1785938" y="2643188"/>
            <a:ext cx="5362575" cy="4000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428625" y="1370013"/>
            <a:ext cx="8215313" cy="4786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b="1">
                <a:solidFill>
                  <a:srgbClr val="3DEB3D"/>
                </a:solidFill>
                <a:cs typeface="Times New Roman" pitchFamily="16" charset="0"/>
              </a:rPr>
              <a:t>Uzgodnienia z regionalnym dyrektorem ochrony środowiska wymagają: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200" b="1">
              <a:solidFill>
                <a:srgbClr val="3DEB3D"/>
              </a:solidFill>
              <a:cs typeface="Times New Roman" pitchFamily="16" charset="0"/>
            </a:endParaRPr>
          </a:p>
          <a:p>
            <a:pPr>
              <a:buClr>
                <a:srgbClr val="FFFFFF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b="1">
                <a:solidFill>
                  <a:srgbClr val="3DEB3D"/>
                </a:solidFill>
                <a:cs typeface="Times New Roman" pitchFamily="16" charset="0"/>
              </a:rPr>
              <a:t>   Projekty studiów uwarunkowań</a:t>
            </a:r>
            <a:r>
              <a:rPr lang="en-GB" sz="2200" b="1">
                <a:solidFill>
                  <a:srgbClr val="00B050"/>
                </a:solidFill>
                <a:cs typeface="Times New Roman" pitchFamily="16" charset="0"/>
              </a:rPr>
              <a:t> </a:t>
            </a:r>
            <a:r>
              <a:rPr lang="en-GB" sz="2200">
                <a:solidFill>
                  <a:srgbClr val="FFFFFF"/>
                </a:solidFill>
                <a:cs typeface="Times New Roman" pitchFamily="16" charset="0"/>
              </a:rPr>
              <a:t>i kierunków zagospodarowania przestrzennego gmin, </a:t>
            </a:r>
            <a:r>
              <a:rPr lang="en-GB" sz="2200" b="1">
                <a:solidFill>
                  <a:srgbClr val="3DEB3D"/>
                </a:solidFill>
                <a:cs typeface="Times New Roman" pitchFamily="16" charset="0"/>
              </a:rPr>
              <a:t>miejscowych planów</a:t>
            </a:r>
            <a:r>
              <a:rPr lang="en-GB" sz="2200" b="1">
                <a:solidFill>
                  <a:srgbClr val="00B050"/>
                </a:solidFill>
                <a:cs typeface="Times New Roman" pitchFamily="16" charset="0"/>
              </a:rPr>
              <a:t> </a:t>
            </a:r>
            <a:r>
              <a:rPr lang="en-GB" sz="2200">
                <a:solidFill>
                  <a:srgbClr val="FFFFFF"/>
                </a:solidFill>
                <a:cs typeface="Times New Roman" pitchFamily="16" charset="0"/>
              </a:rPr>
              <a:t>zagospodarowania przestrzennego, planów zagospodarowania przestrzennego </a:t>
            </a:r>
            <a:r>
              <a:rPr lang="en-GB" sz="2200">
                <a:solidFill>
                  <a:srgbClr val="3DEB3D"/>
                </a:solidFill>
                <a:cs typeface="Times New Roman" pitchFamily="16" charset="0"/>
              </a:rPr>
              <a:t>województw</a:t>
            </a:r>
            <a:r>
              <a:rPr lang="en-GB" sz="2200">
                <a:solidFill>
                  <a:srgbClr val="FFFFFF"/>
                </a:solidFill>
                <a:cs typeface="Times New Roman" pitchFamily="16" charset="0"/>
              </a:rPr>
              <a:t> oraz planów zagospodarowania przestrzennego morskich wód wewnętrznych, morza terytorialnego i wyłącznej strefy ekonomicznej, </a:t>
            </a:r>
            <a:r>
              <a:rPr lang="en-GB" sz="2200" b="1">
                <a:solidFill>
                  <a:srgbClr val="3DEB3D"/>
                </a:solidFill>
                <a:cs typeface="Times New Roman" pitchFamily="16" charset="0"/>
              </a:rPr>
              <a:t>w części dotyczącej rezerwatu przyrody i jego otuliny</a:t>
            </a:r>
            <a:r>
              <a:rPr lang="en-GB" sz="2200">
                <a:solidFill>
                  <a:srgbClr val="FFFFFF"/>
                </a:solidFill>
                <a:cs typeface="Times New Roman" pitchFamily="16" charset="0"/>
              </a:rPr>
              <a:t>, 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200">
              <a:solidFill>
                <a:srgbClr val="FFFFFF"/>
              </a:solidFill>
              <a:cs typeface="Times New Roman" pitchFamily="16" charset="0"/>
            </a:endParaRPr>
          </a:p>
          <a:p>
            <a:pPr>
              <a:buClr>
                <a:srgbClr val="FFFFFF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b="1">
                <a:solidFill>
                  <a:srgbClr val="00B050"/>
                </a:solidFill>
                <a:cs typeface="Times New Roman" pitchFamily="16" charset="0"/>
              </a:rPr>
              <a:t>   </a:t>
            </a:r>
            <a:r>
              <a:rPr lang="en-GB" sz="2200" b="1">
                <a:solidFill>
                  <a:srgbClr val="3DEB3D"/>
                </a:solidFill>
                <a:cs typeface="Times New Roman" pitchFamily="16" charset="0"/>
              </a:rPr>
              <a:t>Projekty planów urządzenia lasu</a:t>
            </a:r>
            <a:r>
              <a:rPr lang="en-GB" sz="2200">
                <a:solidFill>
                  <a:srgbClr val="FFFFFF"/>
                </a:solidFill>
                <a:cs typeface="Times New Roman" pitchFamily="16" charset="0"/>
              </a:rPr>
              <a:t>, uproszczonych planów urządzenia lasu i zadania z zakresu gospodarki leśnej, </a:t>
            </a:r>
            <a:r>
              <a:rPr lang="en-GB" sz="2200" b="1">
                <a:solidFill>
                  <a:srgbClr val="3DEB3D"/>
                </a:solidFill>
                <a:cs typeface="Times New Roman" pitchFamily="16" charset="0"/>
              </a:rPr>
              <a:t>w części dotyczącej otuliny</a:t>
            </a:r>
            <a:r>
              <a:rPr lang="en-GB" sz="2200" b="1">
                <a:solidFill>
                  <a:srgbClr val="FFFFFF"/>
                </a:solidFill>
                <a:cs typeface="Times New Roman" pitchFamily="16" charset="0"/>
              </a:rPr>
              <a:t> </a:t>
            </a:r>
            <a:r>
              <a:rPr lang="en-GB" sz="2200">
                <a:solidFill>
                  <a:srgbClr val="FFFFFF"/>
                </a:solidFill>
                <a:cs typeface="Times New Roman" pitchFamily="16" charset="0"/>
              </a:rPr>
              <a:t>rezerwatu przyrody. </a:t>
            </a:r>
          </a:p>
          <a:p>
            <a:pPr algn="ctr"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(art. 13 ust. 3a i 3b ustawy o ochronie przyrody)</a:t>
            </a:r>
            <a:r>
              <a:rPr lang="ar-SA" sz="2200">
                <a:solidFill>
                  <a:srgbClr val="FFFFFF"/>
                </a:solidFill>
                <a:cs typeface="Arial" charset="0"/>
              </a:rPr>
              <a:t>‏</a:t>
            </a:r>
            <a:endParaRPr lang="en-GB" sz="2200">
              <a:solidFill>
                <a:srgbClr val="FFFFFF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8228013" cy="5122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just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3DEB3D"/>
                </a:solidFill>
                <a:ea typeface="Lucida Sans Unicode" pitchFamily="32" charset="0"/>
                <a:cs typeface="Lucida Sans Unicode" pitchFamily="32" charset="0"/>
              </a:rPr>
              <a:t>Ustalenia planu ochrony </a:t>
            </a:r>
            <a:r>
              <a:rPr lang="en-GB" sz="2000">
                <a:solidFill>
                  <a:srgbClr val="FFFFFF"/>
                </a:solidFill>
                <a:cs typeface="Times New Roman" pitchFamily="16" charset="0"/>
              </a:rPr>
              <a:t>do </a:t>
            </a:r>
            <a:r>
              <a:rPr lang="en-GB" sz="2000" b="1">
                <a:solidFill>
                  <a:srgbClr val="3DEB3D"/>
                </a:solidFill>
                <a:ea typeface="Lucida Sans Unicode" pitchFamily="32" charset="0"/>
                <a:cs typeface="Lucida Sans Unicode" pitchFamily="32" charset="0"/>
              </a:rPr>
              <a:t>studiów uwarunkowań</a:t>
            </a:r>
            <a:r>
              <a:rPr lang="en-GB" sz="2000" b="1">
                <a:solidFill>
                  <a:srgbClr val="00B050"/>
                </a:solidFill>
                <a:ea typeface="Lucida Sans Unicode" pitchFamily="32" charset="0"/>
                <a:cs typeface="Lucida Sans Unicode" pitchFamily="32" charset="0"/>
              </a:rPr>
              <a:t> </a:t>
            </a:r>
            <a:r>
              <a:rPr lang="en-GB" sz="2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i kierunków zagospodarowania przestrzennego gmin, </a:t>
            </a:r>
            <a:r>
              <a:rPr lang="en-GB" sz="2000" b="1">
                <a:solidFill>
                  <a:srgbClr val="3DEB3D"/>
                </a:solidFill>
                <a:ea typeface="Lucida Sans Unicode" pitchFamily="32" charset="0"/>
                <a:cs typeface="Lucida Sans Unicode" pitchFamily="32" charset="0"/>
              </a:rPr>
              <a:t>miejscowych planów</a:t>
            </a:r>
            <a:r>
              <a:rPr lang="en-GB" sz="2000" b="1">
                <a:solidFill>
                  <a:srgbClr val="00B050"/>
                </a:solidFill>
                <a:ea typeface="Lucida Sans Unicode" pitchFamily="32" charset="0"/>
                <a:cs typeface="Lucida Sans Unicode" pitchFamily="32" charset="0"/>
              </a:rPr>
              <a:t> </a:t>
            </a:r>
            <a:r>
              <a:rPr lang="en-GB" sz="2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zagospodarowania przestrzennego, planów zagospodarowania przestrzennego </a:t>
            </a:r>
            <a:r>
              <a:rPr lang="en-GB" sz="2000">
                <a:solidFill>
                  <a:srgbClr val="3DEB3D"/>
                </a:solidFill>
                <a:ea typeface="Lucida Sans Unicode" pitchFamily="32" charset="0"/>
                <a:cs typeface="Lucida Sans Unicode" pitchFamily="32" charset="0"/>
              </a:rPr>
              <a:t>województw obejmują w szczególności:</a:t>
            </a: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  1)   obszary wymagające rekultywacji i odtworzenia ekosystemów cennych pod względem przyrodniczym na obszarach objętych ochroną krajobrazową;</a:t>
            </a: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  2)   utrzymanie korytarzy ekologicznych łączących rezerwat przyrody </a:t>
            </a:r>
            <a:r>
              <a:rPr lang="pl-PL" sz="2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/>
            </a:r>
            <a:br>
              <a:rPr lang="pl-PL" sz="2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</a:br>
            <a:r>
              <a:rPr lang="en-GB" sz="2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z otoczeniem;</a:t>
            </a: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  3)   rozmieszczenie obiektów i urządzeń służących celom rezerwatu przyrody;</a:t>
            </a: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  4)   stosunki wodne, w tym gospodarowanie wodami;</a:t>
            </a: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  5)   gospodarkę rolną, leśną i rybacką, w tym:</a:t>
            </a: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         a)  kierunki i zasady kształtowania przestrzeni produkcyjnej,</a:t>
            </a: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         b)  wskazanie obszarów, które powinny być zalesione, oraz obszarów    </a:t>
            </a: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              wyłączonych z zalesiania;</a:t>
            </a:r>
          </a:p>
          <a:p>
            <a:pPr>
              <a:lnSpc>
                <a:spcPts val="1888"/>
              </a:lnSpc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  </a:t>
            </a:r>
          </a:p>
        </p:txBody>
      </p:sp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457200" y="128588"/>
            <a:ext cx="8228013" cy="1228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Podstawy prawne ochrony rezerwatu przyrody przed zagrożeniami zewnętrznymi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ts val="1888"/>
              </a:lnSpc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solidFill>
                <a:srgbClr val="FFFFFF"/>
              </a:solidFill>
              <a:ea typeface="Lucida Sans Unicode" pitchFamily="32" charset="0"/>
              <a:cs typeface="Lucida Sans Unicode" pitchFamily="32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6)   szczególne warunki zagospodarowania terenów oraz ograniczenia ich użytkowania, w tym w zależności od potrzeb:</a:t>
            </a: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      a)  wyłączenie terenów spod zabudowy,</a:t>
            </a: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      b)  ograniczanie lokalizacji infrastruktury technicznej i komunikacyjnej lub ograniczanie skutków jej oddziaływania,</a:t>
            </a: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      c)  ograniczanie lokalizacji infrastruktury turystycznej i edukacyjnej lub ograniczanie skutków jej oddziaływania,</a:t>
            </a: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      d)  wskazanie zasad ochrony stylu budownictwa i architektury, charakterystycznego dla danego obszaru.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(§ 12 rozporządzenia Ministra Środowiska z dnia 12 maja 2005 r. w sprawie sporządzania projektu planu ochrony … )</a:t>
            </a:r>
            <a:r>
              <a:rPr lang="ar-SA" sz="2000">
                <a:solidFill>
                  <a:srgbClr val="FFFFFF"/>
                </a:solidFill>
                <a:cs typeface="Arial" charset="0"/>
              </a:rPr>
              <a:t>‏</a:t>
            </a:r>
            <a:endParaRPr lang="en-GB" sz="2000">
              <a:solidFill>
                <a:srgbClr val="FFFFFF"/>
              </a:solidFill>
              <a:ea typeface="Lucida Sans Unicode" pitchFamily="32" charset="0"/>
              <a:cs typeface="Lucida Sans Unicode" pitchFamily="32" charset="0"/>
            </a:endParaRP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>
              <a:solidFill>
                <a:srgbClr val="FFFFFF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Podstawy prawne ochrony rezerwatu przyrody przed zagrożeniami zewnętrznymi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539750"/>
            <a:ext cx="8099425" cy="5940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979613" y="3246438"/>
            <a:ext cx="5362575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Dziękuję za uwagę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Podstawa prawna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82600" y="2044700"/>
            <a:ext cx="8229600" cy="3452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spcBef>
                <a:spcPts val="800"/>
              </a:spcBef>
              <a:tabLst>
                <a:tab pos="0" algn="l"/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  <a:tab pos="10780713" algn="l"/>
              </a:tabLst>
            </a:pPr>
            <a:r>
              <a:rPr lang="en-GB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	Na obszarze rezerwatu przyrody obowiązują zakazy określone w art. 15 ustawy z dnia 16 kwietnia 2004 r. o ochronie przyrody. </a:t>
            </a:r>
          </a:p>
          <a:p>
            <a:pPr>
              <a:spcBef>
                <a:spcPts val="800"/>
              </a:spcBef>
              <a:tabLst>
                <a:tab pos="0" algn="l"/>
                <a:tab pos="33813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  <a:tab pos="10780713" algn="l"/>
              </a:tabLst>
            </a:pPr>
            <a:r>
              <a:rPr lang="en-GB" sz="32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Podstawa prawna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28625" y="1357313"/>
            <a:ext cx="8229600" cy="6213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>
              <a:spcBef>
                <a:spcPts val="5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2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Na obszarze rezerwatu przyrody </a:t>
            </a:r>
            <a:r>
              <a:rPr lang="en-GB" sz="2000" b="1">
                <a:solidFill>
                  <a:srgbClr val="3DEB3D"/>
                </a:solidFill>
                <a:ea typeface="Lucida Sans Unicode" pitchFamily="32" charset="0"/>
                <a:cs typeface="Lucida Sans Unicode" pitchFamily="32" charset="0"/>
              </a:rPr>
              <a:t>zabrania się  </a:t>
            </a:r>
            <a:r>
              <a:rPr lang="en-GB" sz="2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między innymi:</a:t>
            </a:r>
          </a:p>
          <a:p>
            <a:pPr marL="336550" indent="-336550"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2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 budowy lub rozbudowy obiektów budowlanych i urządzeń technicznych, z wyjątkiem obiektów i urządzeń służących celom parku narodowego albo rezerwatu przyrody ,</a:t>
            </a:r>
          </a:p>
          <a:p>
            <a:pPr marL="336550" indent="-336550"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2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chwytania lub zabijania dziko występujących zwierząt, zbierania lub niszczenia jaj, umyślnego płoszenia zwierząt , zbierania poroży, niszczenia nor, gniazd, legowisk</a:t>
            </a:r>
            <a:r>
              <a:rPr lang="pl-PL" sz="2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,</a:t>
            </a:r>
            <a:r>
              <a:rPr lang="en-GB" sz="2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 ich miejsc rozrodu,</a:t>
            </a:r>
          </a:p>
          <a:p>
            <a:pPr marL="336550" indent="-336550"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2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pozyskiwania, niszczenia lub umyślnego uszkadzania roślin oraz grzybów,</a:t>
            </a:r>
          </a:p>
          <a:p>
            <a:pPr marL="336550" indent="-336550"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2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zmiany stosunków wodnych, regulacji rzek i potoków, jeżeli zmiany te nie służą ochronie przyrody,</a:t>
            </a:r>
          </a:p>
          <a:p>
            <a:pPr marL="336550" indent="-336550"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2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pozyskiwania skał, w tym torfu, oraz skamieniałości, w tym kopalnych szczątków roślin i zwierząt, minerałów i bursztynu,</a:t>
            </a:r>
          </a:p>
          <a:p>
            <a:pPr marL="336550" indent="-336550"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2000">
                <a:solidFill>
                  <a:srgbClr val="FFFFFF"/>
                </a:solidFill>
                <a:ea typeface="Lucida Sans Unicode" pitchFamily="32" charset="0"/>
                <a:cs typeface="Lucida Sans Unicode" pitchFamily="32" charset="0"/>
              </a:rPr>
              <a:t>wykonywania prac ziemnych trwale zniekształcających rzeźbę terenu.</a:t>
            </a:r>
          </a:p>
          <a:p>
            <a:pPr marL="336550" indent="-336550">
              <a:spcBef>
                <a:spcPts val="500"/>
              </a:spcBef>
              <a:buClrTx/>
              <a:buSzTx/>
              <a:buFontTx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2000">
              <a:solidFill>
                <a:srgbClr val="FFFFFF"/>
              </a:solidFill>
              <a:ea typeface="Lucida Sans Unicode" pitchFamily="32" charset="0"/>
              <a:cs typeface="Lucida Sans Unicode" pitchFamily="32" charset="0"/>
            </a:endParaRPr>
          </a:p>
          <a:p>
            <a:pPr marL="336550" indent="-336550">
              <a:spcBef>
                <a:spcPts val="500"/>
              </a:spcBef>
              <a:buClrTx/>
              <a:buSzTx/>
              <a:buFontTx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2000">
              <a:solidFill>
                <a:srgbClr val="FFFFFF"/>
              </a:solidFill>
              <a:ea typeface="Lucida Sans Unicode" pitchFamily="32" charset="0"/>
              <a:cs typeface="Lucida Sans Unicode" pitchFamily="32" charset="0"/>
            </a:endParaRPr>
          </a:p>
          <a:p>
            <a:pPr marL="336550" indent="-336550">
              <a:spcBef>
                <a:spcPts val="500"/>
              </a:spcBef>
              <a:buClrTx/>
              <a:buSzTx/>
              <a:buFontTx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2000">
              <a:solidFill>
                <a:srgbClr val="FFFFFF"/>
              </a:solidFill>
              <a:ea typeface="Lucida Sans Unicode" pitchFamily="32" charset="0"/>
              <a:cs typeface="Lucida Sans Unicode" pitchFamily="32" charset="0"/>
            </a:endParaRPr>
          </a:p>
          <a:p>
            <a:pPr marL="336550" indent="-336550">
              <a:spcBef>
                <a:spcPts val="500"/>
              </a:spcBef>
              <a:buClrTx/>
              <a:buSzTx/>
              <a:buFontTx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2000">
              <a:solidFill>
                <a:srgbClr val="FFFFFF"/>
              </a:solidFill>
              <a:ea typeface="Lucida Sans Unicode" pitchFamily="32" charset="0"/>
              <a:cs typeface="Lucida Sans Unicode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1650</Words>
  <PresentationFormat>Pokaz na ekranie (4:3)</PresentationFormat>
  <Paragraphs>258</Paragraphs>
  <Slides>74</Slides>
  <Notes>74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74</vt:i4>
      </vt:variant>
    </vt:vector>
  </HeadingPairs>
  <TitlesOfParts>
    <vt:vector size="79" baseType="lpstr">
      <vt:lpstr>Times New Roman</vt:lpstr>
      <vt:lpstr>Calibri</vt:lpstr>
      <vt:lpstr>Lucida Sans Unicode</vt:lpstr>
      <vt:lpstr>Arial</vt:lpstr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  <vt:lpstr>Slajd 49</vt:lpstr>
      <vt:lpstr>Slajd 50</vt:lpstr>
      <vt:lpstr>Slajd 51</vt:lpstr>
      <vt:lpstr>Slajd 52</vt:lpstr>
      <vt:lpstr>Slajd 53</vt:lpstr>
      <vt:lpstr>Slajd 54</vt:lpstr>
      <vt:lpstr>Slajd 55</vt:lpstr>
      <vt:lpstr>Slajd 56</vt:lpstr>
      <vt:lpstr>Slajd 57</vt:lpstr>
      <vt:lpstr>Slajd 58</vt:lpstr>
      <vt:lpstr>Slajd 59</vt:lpstr>
      <vt:lpstr>Slajd 60</vt:lpstr>
      <vt:lpstr>Slajd 61</vt:lpstr>
      <vt:lpstr>Slajd 62</vt:lpstr>
      <vt:lpstr>Slajd 63</vt:lpstr>
      <vt:lpstr>Slajd 64</vt:lpstr>
      <vt:lpstr>Slajd 65</vt:lpstr>
      <vt:lpstr>Slajd 66</vt:lpstr>
      <vt:lpstr>Slajd 67</vt:lpstr>
      <vt:lpstr>Slajd 68</vt:lpstr>
      <vt:lpstr>Slajd 69</vt:lpstr>
      <vt:lpstr>Slajd 70</vt:lpstr>
      <vt:lpstr>Slajd 71</vt:lpstr>
      <vt:lpstr>Slajd 72</vt:lpstr>
      <vt:lpstr>Slajd 73</vt:lpstr>
      <vt:lpstr>Slajd 74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ris user</dc:creator>
  <cp:lastModifiedBy>Użytkownik systemu Windows</cp:lastModifiedBy>
  <cp:revision>8</cp:revision>
  <cp:lastPrinted>1601-01-01T00:00:00Z</cp:lastPrinted>
  <dcterms:created xsi:type="dcterms:W3CDTF">1601-01-01T00:00:00Z</dcterms:created>
  <dcterms:modified xsi:type="dcterms:W3CDTF">2019-05-25T13:47:17Z</dcterms:modified>
</cp:coreProperties>
</file>