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81" r:id="rId6"/>
    <p:sldId id="282" r:id="rId7"/>
    <p:sldId id="283" r:id="rId8"/>
    <p:sldId id="284" r:id="rId9"/>
    <p:sldId id="285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86" r:id="rId18"/>
    <p:sldId id="287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8" r:id="rId34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919B18-7693-4DCA-B6B8-C1593BD9D86C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034E40-BBD4-4469-8009-1CC952D8DA38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81518E-0801-43F0-B161-40FBEA591BDD}" type="slidenum">
              <a:rPr lang="pl-PL"/>
              <a:pPr/>
              <a:t>1</a:t>
            </a:fld>
            <a:endParaRPr lang="pl-PL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9481F8-73B8-4082-A63A-2A8B6E039EAD}" type="slidenum">
              <a:rPr lang="pl-PL"/>
              <a:pPr/>
              <a:t>10</a:t>
            </a:fld>
            <a:endParaRPr lang="pl-PL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BCE800-105F-414A-8E1E-F010EA9A2B46}" type="slidenum">
              <a:rPr lang="pl-PL"/>
              <a:pPr/>
              <a:t>11</a:t>
            </a:fld>
            <a:endParaRPr lang="pl-PL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A9ABDB-FA50-4781-9B1E-E9B69FF1DEF4}" type="slidenum">
              <a:rPr lang="pl-PL"/>
              <a:pPr/>
              <a:t>12</a:t>
            </a:fld>
            <a:endParaRPr lang="pl-PL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0BA5D-CD37-4327-A8DA-9F395EEC7413}" type="slidenum">
              <a:rPr lang="pl-PL"/>
              <a:pPr/>
              <a:t>13</a:t>
            </a:fld>
            <a:endParaRPr lang="pl-PL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3E1B77-C977-4C17-B223-050A92315A68}" type="slidenum">
              <a:rPr lang="pl-PL"/>
              <a:pPr/>
              <a:t>14</a:t>
            </a:fld>
            <a:endParaRPr lang="pl-PL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A3E14-96E4-4AFF-B7F1-BE06954059B4}" type="slidenum">
              <a:rPr lang="pl-PL"/>
              <a:pPr/>
              <a:t>15</a:t>
            </a:fld>
            <a:endParaRPr lang="pl-PL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DBE63F-176E-42E4-90B0-F6BA088489EA}" type="slidenum">
              <a:rPr lang="pl-PL"/>
              <a:pPr/>
              <a:t>16</a:t>
            </a:fld>
            <a:endParaRPr lang="pl-PL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CE9251-1C25-4010-86D8-D2B27E8C0FFD}" type="slidenum">
              <a:rPr lang="pl-PL"/>
              <a:pPr/>
              <a:t>17</a:t>
            </a:fld>
            <a:endParaRPr lang="pl-PL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7D9BFC-CC64-4704-88C9-0DC26618DEA2}" type="slidenum">
              <a:rPr lang="pl-PL"/>
              <a:pPr/>
              <a:t>18</a:t>
            </a:fld>
            <a:endParaRPr lang="pl-PL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847296-E340-4C70-A808-1DC2F17AA38C}" type="slidenum">
              <a:rPr lang="pl-PL"/>
              <a:pPr/>
              <a:t>19</a:t>
            </a:fld>
            <a:endParaRPr lang="pl-PL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5D52A4-2519-4EAC-9DB7-5D4A78A875C1}" type="slidenum">
              <a:rPr lang="pl-PL"/>
              <a:pPr/>
              <a:t>2</a:t>
            </a:fld>
            <a:endParaRPr lang="pl-PL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17C328-5D87-4F2E-BD8F-67AF030C4E9D}" type="slidenum">
              <a:rPr lang="pl-PL"/>
              <a:pPr/>
              <a:t>20</a:t>
            </a:fld>
            <a:endParaRPr lang="pl-PL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2B209D-C83C-4008-BCB6-2387B071FF31}" type="slidenum">
              <a:rPr lang="pl-PL"/>
              <a:pPr/>
              <a:t>21</a:t>
            </a:fld>
            <a:endParaRPr lang="pl-PL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56E62D-4193-4823-B648-0D0231EDA291}" type="slidenum">
              <a:rPr lang="pl-PL"/>
              <a:pPr/>
              <a:t>22</a:t>
            </a:fld>
            <a:endParaRPr lang="pl-PL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BBD278-8457-48B9-AF7E-FF6EC6960196}" type="slidenum">
              <a:rPr lang="pl-PL"/>
              <a:pPr/>
              <a:t>23</a:t>
            </a:fld>
            <a:endParaRPr lang="pl-PL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FC14A-7D8C-4EA7-BCB4-C11F5C228F3E}" type="slidenum">
              <a:rPr lang="pl-PL"/>
              <a:pPr/>
              <a:t>24</a:t>
            </a:fld>
            <a:endParaRPr lang="pl-PL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46B7B4-F327-4561-B162-6D1BC18DDFB7}" type="slidenum">
              <a:rPr lang="pl-PL"/>
              <a:pPr/>
              <a:t>25</a:t>
            </a:fld>
            <a:endParaRPr lang="pl-PL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E08F07-92D8-44AA-A09F-7F7F7E680E63}" type="slidenum">
              <a:rPr lang="pl-PL"/>
              <a:pPr/>
              <a:t>26</a:t>
            </a:fld>
            <a:endParaRPr lang="pl-PL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750ECD-1A07-439D-8C8A-0AD69C539D59}" type="slidenum">
              <a:rPr lang="pl-PL"/>
              <a:pPr/>
              <a:t>27</a:t>
            </a:fld>
            <a:endParaRPr lang="pl-PL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659FBC-0AD2-458A-81E5-3FF93CB1DADD}" type="slidenum">
              <a:rPr lang="pl-PL"/>
              <a:pPr/>
              <a:t>28</a:t>
            </a:fld>
            <a:endParaRPr lang="pl-PL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FA75F-D8D5-4791-ACCB-EF08044D88DC}" type="slidenum">
              <a:rPr lang="pl-PL"/>
              <a:pPr/>
              <a:t>29</a:t>
            </a:fld>
            <a:endParaRPr lang="pl-PL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78D108-2542-4C8E-80E8-8BAB27D26357}" type="slidenum">
              <a:rPr lang="pl-PL"/>
              <a:pPr/>
              <a:t>3</a:t>
            </a:fld>
            <a:endParaRPr lang="pl-PL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3264A-08A3-4F11-876E-DED0184B8117}" type="slidenum">
              <a:rPr lang="pl-PL"/>
              <a:pPr/>
              <a:t>30</a:t>
            </a:fld>
            <a:endParaRPr lang="pl-PL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B5442C-417F-455D-BC30-3796FA1FBC50}" type="slidenum">
              <a:rPr lang="pl-PL"/>
              <a:pPr/>
              <a:t>31</a:t>
            </a:fld>
            <a:endParaRPr lang="pl-PL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9338AB-8260-49ED-80E8-1513B4036232}" type="slidenum">
              <a:rPr lang="pl-PL"/>
              <a:pPr/>
              <a:t>32</a:t>
            </a:fld>
            <a:endParaRPr lang="pl-PL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4616C0-AAC0-4531-9773-4B20F2D3C78C}" type="slidenum">
              <a:rPr lang="pl-PL"/>
              <a:pPr/>
              <a:t>33</a:t>
            </a:fld>
            <a:endParaRPr lang="pl-PL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530259-79E5-4F0B-BFC7-3B3AA5FF4609}" type="slidenum">
              <a:rPr lang="pl-PL"/>
              <a:pPr/>
              <a:t>4</a:t>
            </a:fld>
            <a:endParaRPr lang="pl-PL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8FA108-52E1-4ADE-9F6D-F24F4689AC3A}" type="slidenum">
              <a:rPr lang="pl-PL"/>
              <a:pPr/>
              <a:t>5</a:t>
            </a:fld>
            <a:endParaRPr lang="pl-PL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6CF137-9827-40AA-800A-E72A9E681404}" type="slidenum">
              <a:rPr lang="pl-PL"/>
              <a:pPr/>
              <a:t>6</a:t>
            </a:fld>
            <a:endParaRPr lang="pl-PL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53343-43E2-4133-A6C5-5CE099AC2A4F}" type="slidenum">
              <a:rPr lang="pl-PL"/>
              <a:pPr/>
              <a:t>7</a:t>
            </a:fld>
            <a:endParaRPr lang="pl-PL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0DDBAD-DA54-4E5C-AFDE-230E08DF49E2}" type="slidenum">
              <a:rPr lang="pl-PL"/>
              <a:pPr/>
              <a:t>8</a:t>
            </a:fld>
            <a:endParaRPr lang="pl-PL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9B67A3-4BD8-493C-9C23-99499DD1BAC3}" type="slidenum">
              <a:rPr lang="pl-PL"/>
              <a:pPr/>
              <a:t>9</a:t>
            </a:fld>
            <a:endParaRPr lang="pl-PL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25202-AC3B-4AA3-8BF4-EBE5AA6F90C9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198C8-E591-4B0D-AD17-3B1011505A19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F66B6-1326-4698-9D5F-A2619AB9215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4E08C7D-6144-4DD6-BCDA-80ADDCFC09B9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ABC49-9106-42B0-8FBE-240A0123B6E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4C39A-DFC0-420F-81FD-930A171102A3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07745-89EA-438A-B771-484A9C826D3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C9FDC-7363-4789-9BDC-A7397879061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6B678-AA98-42C9-A947-4CA6B02CF9EC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D6C83-D33D-4EB6-9370-4A1DCD7DD0CC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A783B-F6B5-4790-AF31-1304167F909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C445F-A470-468A-B49B-39FC390779B0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5093D49-7432-47BC-B363-53D408417310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bip.katowice.rdos.gov.pl/inne-rejestry-publiczne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rakow.rdos.gov.pl/formy-ochrony-przyrody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l-PL"/>
              <a:t>OCHRONA PRZYRODY W POLSCE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2800"/>
              <a:t>Podstawa prawna:</a:t>
            </a:r>
          </a:p>
          <a:p>
            <a:pPr>
              <a:lnSpc>
                <a:spcPct val="80000"/>
              </a:lnSpc>
            </a:pPr>
            <a:r>
              <a:rPr lang="pl-PL" sz="2800"/>
              <a:t>Ustawa o ochronie przyrody z dnia 16 kwietnia 2004 r. </a:t>
            </a:r>
          </a:p>
          <a:p>
            <a:pPr>
              <a:lnSpc>
                <a:spcPct val="80000"/>
              </a:lnSpc>
            </a:pPr>
            <a:r>
              <a:rPr lang="pl-PL" sz="2800"/>
              <a:t>(ostatnia nowelizacja 2011)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Parki Krajobrazowe (122)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2800"/>
              <a:t>wielkoobszarowa forma ochrony przyrody tworzona ze względu na wartości przyrodnicze, historyczne, kulturowe oraz krajobrazowe w celu ich zachowania i popularyzacji w warunkach zrównoważonego rozwoju,</a:t>
            </a:r>
          </a:p>
          <a:p>
            <a:r>
              <a:rPr lang="pl-PL" sz="2800"/>
              <a:t>Park krajobrazowy tworzony jest w drodze uchwały sejmiku województwa</a:t>
            </a:r>
            <a:r>
              <a:rPr lang="pl-PL"/>
              <a:t>,</a:t>
            </a:r>
          </a:p>
          <a:p>
            <a:r>
              <a:rPr lang="pl-PL" sz="2800"/>
              <a:t>Najstarszy Suwalski PK 1976 r.</a:t>
            </a:r>
          </a:p>
          <a:p>
            <a:r>
              <a:rPr lang="pl-PL" sz="2800"/>
              <a:t>Największy PK Dolina Baryczy 84 000 ha</a:t>
            </a:r>
          </a:p>
          <a:p>
            <a:endParaRPr lang="pl-PL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pl-PL" sz="3000"/>
              <a:t>Parki Krajobrazowe w Beskidach i na Pogórzu: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000"/>
              <a:t>Park Krajobrazowy Beskidu Śląskiego (utw. 1998 pow. 38 620 ha),</a:t>
            </a:r>
          </a:p>
          <a:p>
            <a:pPr>
              <a:lnSpc>
                <a:spcPct val="90000"/>
              </a:lnSpc>
            </a:pPr>
            <a:r>
              <a:rPr lang="pl-PL" sz="2000"/>
              <a:t>Park Krajobrazowy Beskidu Małego (utw. 1998 pow. 25 770 ha),</a:t>
            </a:r>
          </a:p>
          <a:p>
            <a:pPr>
              <a:lnSpc>
                <a:spcPct val="90000"/>
              </a:lnSpc>
            </a:pPr>
            <a:r>
              <a:rPr lang="pl-PL" sz="2000"/>
              <a:t>Żywiecki Park Krajobrazowy (utw. 1986 pow. 35 870 ha),</a:t>
            </a:r>
          </a:p>
          <a:p>
            <a:pPr>
              <a:lnSpc>
                <a:spcPct val="90000"/>
              </a:lnSpc>
            </a:pPr>
            <a:r>
              <a:rPr lang="pl-PL" sz="2000"/>
              <a:t>Wiśnicko – Lipnicki Park Krajobrazowy (utw. 1997 pow. 14 311 ha),</a:t>
            </a:r>
          </a:p>
          <a:p>
            <a:pPr>
              <a:lnSpc>
                <a:spcPct val="90000"/>
              </a:lnSpc>
            </a:pPr>
            <a:r>
              <a:rPr lang="pl-PL" sz="2000"/>
              <a:t>Ciężkowicko-Rożnowski Park Krajobrazowy (utw. 1995 pow. 21 130 ha),</a:t>
            </a:r>
          </a:p>
          <a:p>
            <a:pPr>
              <a:lnSpc>
                <a:spcPct val="90000"/>
              </a:lnSpc>
            </a:pPr>
            <a:r>
              <a:rPr lang="pl-PL" sz="2000"/>
              <a:t>Park Krajobrazowy Pasma Brzanki (utw. 1995 pow. 18 867 ha),</a:t>
            </a:r>
          </a:p>
          <a:p>
            <a:pPr>
              <a:lnSpc>
                <a:spcPct val="90000"/>
              </a:lnSpc>
            </a:pPr>
            <a:r>
              <a:rPr lang="pl-PL" sz="2000"/>
              <a:t>Popradzki Park Krajobrazowy (utw. 1987 pow. 54 393 ha),</a:t>
            </a:r>
          </a:p>
          <a:p>
            <a:pPr>
              <a:lnSpc>
                <a:spcPct val="90000"/>
              </a:lnSpc>
            </a:pPr>
            <a:r>
              <a:rPr lang="pl-PL" sz="2000"/>
              <a:t>Czarnorzecko-Strzyżowski Park Krajobrazowy (utw. 1993 pow. 25 784 ha),</a:t>
            </a:r>
          </a:p>
          <a:p>
            <a:pPr>
              <a:lnSpc>
                <a:spcPct val="90000"/>
              </a:lnSpc>
            </a:pPr>
            <a:r>
              <a:rPr lang="pl-PL" sz="2000"/>
              <a:t>Jaśliski Park Krajobrazowy (utw. 1992 pow. 20 911 ha),</a:t>
            </a:r>
          </a:p>
          <a:p>
            <a:pPr>
              <a:lnSpc>
                <a:spcPct val="90000"/>
              </a:lnSpc>
            </a:pPr>
            <a:r>
              <a:rPr lang="pl-PL" sz="2000"/>
              <a:t>Ciśniańsko-Wetliński Park Krajobrazowy (utw. 1992 pow. 51 146 ha)</a:t>
            </a:r>
          </a:p>
          <a:p>
            <a:pPr>
              <a:lnSpc>
                <a:spcPct val="90000"/>
              </a:lnSpc>
            </a:pPr>
            <a:r>
              <a:rPr lang="pl-PL" sz="2000"/>
              <a:t>Park Krajobrazowy Gór Słonnych (utw. 1992 pow. 51 392 ha),</a:t>
            </a:r>
          </a:p>
          <a:p>
            <a:pPr>
              <a:lnSpc>
                <a:spcPct val="90000"/>
              </a:lnSpc>
            </a:pPr>
            <a:r>
              <a:rPr lang="pl-PL" sz="2000"/>
              <a:t>Park Krajobrazowy Doliny Sanu (utw. 1992 pow. 34 255 ha),</a:t>
            </a:r>
          </a:p>
          <a:p>
            <a:pPr>
              <a:lnSpc>
                <a:spcPct val="90000"/>
              </a:lnSpc>
            </a:pPr>
            <a:r>
              <a:rPr lang="pl-PL" sz="2000"/>
              <a:t>Park Krajobrazowy Pogórza Przemyskiego (utw. 1991 pow. 61 862 ha)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Rezerwaty Przyrody (1481)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2400"/>
              <a:t>obszarowa forma ochrony przyrody obejmuje obszary zachowane w stanie naturalnym lub mało zmienionym, ekosystemy, ostoje i siedliska przyrodnicze, a także siedliska roślin, zwierząt i grzybów oraz twory i składniki przyrody nieożywionej, wyróżniające się szczególnymi wartościami przyrodniczymi, naukowymi, kulturowymi lub walorami krajobrazowymi, </a:t>
            </a:r>
          </a:p>
          <a:p>
            <a:r>
              <a:rPr lang="pl-PL" sz="2400"/>
              <a:t>Rezerwat ustanawiany jest na mocy zarządzenia regionalnego dyrektora ochrony środowiska,</a:t>
            </a:r>
            <a:r>
              <a:rPr lang="pl-PL" sz="200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Rodzaje rezerwatów przyrody: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/>
              <a:t>Leśne,</a:t>
            </a:r>
          </a:p>
          <a:p>
            <a:pPr>
              <a:lnSpc>
                <a:spcPct val="90000"/>
              </a:lnSpc>
            </a:pPr>
            <a:r>
              <a:rPr lang="pl-PL"/>
              <a:t>Torfowiskowe,</a:t>
            </a:r>
          </a:p>
          <a:p>
            <a:pPr>
              <a:lnSpc>
                <a:spcPct val="90000"/>
              </a:lnSpc>
            </a:pPr>
            <a:r>
              <a:rPr lang="pl-PL"/>
              <a:t>Faunistyczne,</a:t>
            </a:r>
          </a:p>
          <a:p>
            <a:pPr>
              <a:lnSpc>
                <a:spcPct val="90000"/>
              </a:lnSpc>
            </a:pPr>
            <a:r>
              <a:rPr lang="pl-PL"/>
              <a:t>Krajobrazowe,</a:t>
            </a:r>
          </a:p>
          <a:p>
            <a:pPr>
              <a:lnSpc>
                <a:spcPct val="90000"/>
              </a:lnSpc>
            </a:pPr>
            <a:r>
              <a:rPr lang="pl-PL"/>
              <a:t>Przyrody Nieożywionej,</a:t>
            </a:r>
          </a:p>
          <a:p>
            <a:pPr>
              <a:lnSpc>
                <a:spcPct val="90000"/>
              </a:lnSpc>
            </a:pPr>
            <a:r>
              <a:rPr lang="pl-PL"/>
              <a:t>Wodne,</a:t>
            </a:r>
          </a:p>
          <a:p>
            <a:pPr>
              <a:lnSpc>
                <a:spcPct val="90000"/>
              </a:lnSpc>
            </a:pPr>
            <a:r>
              <a:rPr lang="pl-PL"/>
              <a:t>Stepowe,</a:t>
            </a:r>
          </a:p>
          <a:p>
            <a:pPr>
              <a:lnSpc>
                <a:spcPct val="90000"/>
              </a:lnSpc>
            </a:pPr>
            <a:r>
              <a:rPr lang="pl-PL"/>
              <a:t>Słonoroślowe,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pl-PL" sz="2000"/>
              <a:t>Rezerwaty Przyrody w Beskidach i na Pogórzu: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8362950" cy="58324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1400" b="1"/>
              <a:t>ŚLĄSKIE:</a:t>
            </a:r>
          </a:p>
          <a:p>
            <a:pPr>
              <a:lnSpc>
                <a:spcPct val="80000"/>
              </a:lnSpc>
            </a:pPr>
            <a:r>
              <a:rPr lang="pl-PL" sz="1400"/>
              <a:t>Barania Góra - krajobrazowy, utw. 1953,</a:t>
            </a:r>
          </a:p>
          <a:p>
            <a:pPr>
              <a:lnSpc>
                <a:spcPct val="80000"/>
              </a:lnSpc>
            </a:pPr>
            <a:r>
              <a:rPr lang="pl-PL" sz="1400"/>
              <a:t>Butorza (grupa Wlk. Raczy) - leśny, utw. 1961,</a:t>
            </a:r>
          </a:p>
          <a:p>
            <a:pPr>
              <a:lnSpc>
                <a:spcPct val="80000"/>
              </a:lnSpc>
            </a:pPr>
            <a:r>
              <a:rPr lang="pl-PL" sz="1400"/>
              <a:t>Czantoria – leśny, utw. 1996,</a:t>
            </a:r>
          </a:p>
          <a:p>
            <a:pPr>
              <a:lnSpc>
                <a:spcPct val="80000"/>
              </a:lnSpc>
            </a:pPr>
            <a:r>
              <a:rPr lang="pl-PL" sz="1400"/>
              <a:t>Dolina Łańskiego Potoku – Grodziec, Pogórze Śląskie, leśny, utw. 1988,</a:t>
            </a:r>
          </a:p>
          <a:p>
            <a:pPr>
              <a:lnSpc>
                <a:spcPct val="80000"/>
              </a:lnSpc>
            </a:pPr>
            <a:r>
              <a:rPr lang="pl-PL" sz="1400"/>
              <a:t>Dziobaki – Soblówka na stokach Majcherowej, leśny, utw. 1995,</a:t>
            </a:r>
          </a:p>
          <a:p>
            <a:pPr>
              <a:lnSpc>
                <a:spcPct val="80000"/>
              </a:lnSpc>
            </a:pPr>
            <a:r>
              <a:rPr lang="pl-PL" sz="1400"/>
              <a:t>Gawroniec – Świnna, leśny, utw. 1995,</a:t>
            </a:r>
          </a:p>
          <a:p>
            <a:pPr>
              <a:lnSpc>
                <a:spcPct val="80000"/>
              </a:lnSpc>
            </a:pPr>
            <a:r>
              <a:rPr lang="pl-PL" sz="1400"/>
              <a:t>Grapa – Żywiec, leśny, utw. 1996,</a:t>
            </a:r>
          </a:p>
          <a:p>
            <a:pPr>
              <a:lnSpc>
                <a:spcPct val="80000"/>
              </a:lnSpc>
            </a:pPr>
            <a:r>
              <a:rPr lang="pl-PL" sz="1400"/>
              <a:t>Jaworzyna – BB Wapienica, leśny, utw. 2003,</a:t>
            </a:r>
          </a:p>
          <a:p>
            <a:pPr>
              <a:lnSpc>
                <a:spcPct val="80000"/>
              </a:lnSpc>
            </a:pPr>
            <a:r>
              <a:rPr lang="pl-PL" sz="1400"/>
              <a:t>Kopce – Marklowice k/Cieszyna, leśny, utw. 1953,</a:t>
            </a:r>
          </a:p>
          <a:p>
            <a:pPr>
              <a:lnSpc>
                <a:spcPct val="80000"/>
              </a:lnSpc>
            </a:pPr>
            <a:r>
              <a:rPr lang="pl-PL" sz="1400"/>
              <a:t>Kuźnie – Twardorzeczka, przyrody nieożywionej, utw. 1996,</a:t>
            </a:r>
          </a:p>
          <a:p>
            <a:pPr>
              <a:lnSpc>
                <a:spcPct val="80000"/>
              </a:lnSpc>
            </a:pPr>
            <a:r>
              <a:rPr lang="pl-PL" sz="1400"/>
              <a:t>Lipowska – torfowiskowy, utw. 2008,</a:t>
            </a:r>
          </a:p>
          <a:p>
            <a:pPr>
              <a:lnSpc>
                <a:spcPct val="80000"/>
              </a:lnSpc>
            </a:pPr>
            <a:r>
              <a:rPr lang="pl-PL" sz="1400"/>
              <a:t>Madohora – leśny, utw. 1960,</a:t>
            </a:r>
          </a:p>
          <a:p>
            <a:pPr>
              <a:lnSpc>
                <a:spcPct val="80000"/>
              </a:lnSpc>
            </a:pPr>
            <a:r>
              <a:rPr lang="pl-PL" sz="1400"/>
              <a:t>Mokrzyk – Grodziec, leśny, utw. 1996,</a:t>
            </a:r>
          </a:p>
          <a:p>
            <a:pPr>
              <a:lnSpc>
                <a:spcPct val="80000"/>
              </a:lnSpc>
            </a:pPr>
            <a:r>
              <a:rPr lang="pl-PL" sz="1400"/>
              <a:t>Muńcoł – florystyczny, 1998,</a:t>
            </a:r>
          </a:p>
          <a:p>
            <a:pPr>
              <a:lnSpc>
                <a:spcPct val="80000"/>
              </a:lnSpc>
            </a:pPr>
            <a:r>
              <a:rPr lang="pl-PL" sz="1400"/>
              <a:t>Oszast – leśny, utw. 1971,</a:t>
            </a:r>
          </a:p>
          <a:p>
            <a:pPr>
              <a:lnSpc>
                <a:spcPct val="80000"/>
              </a:lnSpc>
            </a:pPr>
            <a:r>
              <a:rPr lang="pl-PL" sz="1400"/>
              <a:t>Pilsko – leśny, utw. 1971,</a:t>
            </a:r>
          </a:p>
          <a:p>
            <a:pPr>
              <a:lnSpc>
                <a:spcPct val="80000"/>
              </a:lnSpc>
            </a:pPr>
            <a:r>
              <a:rPr lang="pl-PL" sz="1400"/>
              <a:t>Pod Rysianką – leśny, utw. 1970,</a:t>
            </a:r>
          </a:p>
          <a:p>
            <a:pPr>
              <a:lnSpc>
                <a:spcPct val="80000"/>
              </a:lnSpc>
            </a:pPr>
            <a:r>
              <a:rPr lang="pl-PL" sz="1400"/>
              <a:t>Romanka – leśny, utw. 1963,</a:t>
            </a:r>
          </a:p>
          <a:p>
            <a:pPr>
              <a:lnSpc>
                <a:spcPct val="80000"/>
              </a:lnSpc>
            </a:pPr>
            <a:r>
              <a:rPr lang="pl-PL" sz="1400"/>
              <a:t>Stok Szyndzielni – leśny, utw. 1953,</a:t>
            </a:r>
          </a:p>
          <a:p>
            <a:pPr>
              <a:lnSpc>
                <a:spcPct val="80000"/>
              </a:lnSpc>
            </a:pPr>
            <a:r>
              <a:rPr lang="pl-PL" sz="1400"/>
              <a:t>Szeroka – Kocierz, leśny, utw. 1971,</a:t>
            </a:r>
          </a:p>
          <a:p>
            <a:pPr>
              <a:lnSpc>
                <a:spcPct val="80000"/>
              </a:lnSpc>
            </a:pPr>
            <a:r>
              <a:rPr lang="pl-PL" sz="1400"/>
              <a:t>Śrubita – leśny, utw. 1958,</a:t>
            </a:r>
          </a:p>
          <a:p>
            <a:pPr>
              <a:lnSpc>
                <a:spcPct val="80000"/>
              </a:lnSpc>
            </a:pPr>
            <a:r>
              <a:rPr lang="pl-PL" sz="1400"/>
              <a:t>Wisła – faunistyczny, utw. 1959,</a:t>
            </a:r>
          </a:p>
          <a:p>
            <a:pPr>
              <a:lnSpc>
                <a:spcPct val="80000"/>
              </a:lnSpc>
            </a:pPr>
            <a:r>
              <a:rPr lang="pl-PL" sz="1400"/>
              <a:t>Zadni Gaj – Goleszów, leśny, utw. 1957,</a:t>
            </a:r>
          </a:p>
          <a:p>
            <a:pPr>
              <a:lnSpc>
                <a:spcPct val="80000"/>
              </a:lnSpc>
            </a:pPr>
            <a:r>
              <a:rPr lang="pl-PL" sz="1400"/>
              <a:t>Zasolnica – leśny, utw. 1973,</a:t>
            </a:r>
          </a:p>
          <a:p>
            <a:pPr>
              <a:lnSpc>
                <a:spcPct val="80000"/>
              </a:lnSpc>
            </a:pPr>
            <a:endParaRPr lang="pl-PL" sz="1400"/>
          </a:p>
          <a:p>
            <a:pPr>
              <a:lnSpc>
                <a:spcPct val="80000"/>
              </a:lnSpc>
            </a:pPr>
            <a:endParaRPr lang="pl-PL" sz="1400"/>
          </a:p>
          <a:p>
            <a:pPr>
              <a:lnSpc>
                <a:spcPct val="80000"/>
              </a:lnSpc>
            </a:pPr>
            <a:endParaRPr lang="pl-PL" sz="1400"/>
          </a:p>
          <a:p>
            <a:pPr>
              <a:lnSpc>
                <a:spcPct val="80000"/>
              </a:lnSpc>
            </a:pPr>
            <a:endParaRPr lang="pl-PL" sz="1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r>
              <a:rPr lang="pl-PL" sz="2000"/>
              <a:t>Rezerwaty Przyrody w Beskidach i na Pogórzu: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6613"/>
            <a:ext cx="4038600" cy="5289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1200"/>
              <a:t>MAŁOPOLSKIE:</a:t>
            </a:r>
          </a:p>
          <a:p>
            <a:pPr>
              <a:lnSpc>
                <a:spcPct val="80000"/>
              </a:lnSpc>
            </a:pPr>
            <a:r>
              <a:rPr lang="pl-PL" sz="1200"/>
              <a:t>Baniska – Roztoka Ryterska, leśny, utw. 1922,</a:t>
            </a:r>
          </a:p>
          <a:p>
            <a:pPr>
              <a:lnSpc>
                <a:spcPct val="80000"/>
              </a:lnSpc>
            </a:pPr>
            <a:r>
              <a:rPr lang="pl-PL" sz="1200"/>
              <a:t>Barnowiec – leśny, utw. 1924,</a:t>
            </a:r>
          </a:p>
          <a:p>
            <a:pPr>
              <a:lnSpc>
                <a:spcPct val="80000"/>
              </a:lnSpc>
            </a:pPr>
            <a:r>
              <a:rPr lang="pl-PL" sz="1200"/>
              <a:t>Bembeńskie – Podwilk, leśny, wodny i florystyczny, utw. 2001,</a:t>
            </a:r>
          </a:p>
          <a:p>
            <a:pPr>
              <a:lnSpc>
                <a:spcPct val="80000"/>
              </a:lnSpc>
            </a:pPr>
            <a:r>
              <a:rPr lang="pl-PL" sz="1200"/>
              <a:t>Biała Woda – krajobrazowy, przyrody nieożywionej, utw. 1963,</a:t>
            </a:r>
          </a:p>
          <a:p>
            <a:pPr>
              <a:lnSpc>
                <a:spcPct val="80000"/>
              </a:lnSpc>
            </a:pPr>
            <a:r>
              <a:rPr lang="pl-PL" sz="1200"/>
              <a:t>Białowodzka Góra n/D – Łososina Dln. leśny, utw. 1961,</a:t>
            </a:r>
          </a:p>
          <a:p>
            <a:pPr>
              <a:lnSpc>
                <a:spcPct val="80000"/>
              </a:lnSpc>
            </a:pPr>
            <a:r>
              <a:rPr lang="pl-PL" sz="1200"/>
              <a:t>Bór na Czerwonem – torfowiskowy, utw. 1925,</a:t>
            </a:r>
          </a:p>
          <a:p>
            <a:pPr>
              <a:lnSpc>
                <a:spcPct val="80000"/>
              </a:lnSpc>
            </a:pPr>
            <a:r>
              <a:rPr lang="pl-PL" sz="1200"/>
              <a:t>Bukowiec – Iwkowa, florystyczny, utw. 1959,</a:t>
            </a:r>
          </a:p>
          <a:p>
            <a:pPr>
              <a:lnSpc>
                <a:spcPct val="80000"/>
              </a:lnSpc>
            </a:pPr>
            <a:r>
              <a:rPr lang="pl-PL" sz="1200"/>
              <a:t>Cieszynianka – florystyczny, utw. 1969,</a:t>
            </a:r>
          </a:p>
          <a:p>
            <a:pPr>
              <a:lnSpc>
                <a:spcPct val="80000"/>
              </a:lnSpc>
            </a:pPr>
            <a:r>
              <a:rPr lang="pl-PL" sz="1200"/>
              <a:t>Cisy w Mogilnie – leśny, Korzenna, utw. 1963,</a:t>
            </a:r>
          </a:p>
          <a:p>
            <a:pPr>
              <a:lnSpc>
                <a:spcPct val="80000"/>
              </a:lnSpc>
            </a:pPr>
            <a:r>
              <a:rPr lang="pl-PL" sz="1200"/>
              <a:t>Diable Skały – Korzenna, przyrody nieożywionej, utw. 1953,</a:t>
            </a:r>
          </a:p>
          <a:p>
            <a:pPr>
              <a:lnSpc>
                <a:spcPct val="80000"/>
              </a:lnSpc>
            </a:pPr>
            <a:r>
              <a:rPr lang="pl-PL" sz="1200"/>
              <a:t>Groty Kryształowe – Kopalnia Wieliczka, przyrody nieożywionej, utw. 2000,</a:t>
            </a:r>
          </a:p>
          <a:p>
            <a:pPr>
              <a:lnSpc>
                <a:spcPct val="80000"/>
              </a:lnSpc>
            </a:pPr>
            <a:r>
              <a:rPr lang="pl-PL" sz="1200"/>
              <a:t>Hajnik – Góry Leluchowskie, leśny, utw. 1974,</a:t>
            </a:r>
          </a:p>
          <a:p>
            <a:pPr>
              <a:lnSpc>
                <a:spcPct val="80000"/>
              </a:lnSpc>
            </a:pPr>
            <a:r>
              <a:rPr lang="pl-PL" sz="1200"/>
              <a:t>Jelenia Góra – Szymbark, florystyczny, utw. 1984,</a:t>
            </a:r>
          </a:p>
          <a:p>
            <a:pPr>
              <a:lnSpc>
                <a:spcPct val="80000"/>
              </a:lnSpc>
            </a:pPr>
            <a:r>
              <a:rPr lang="pl-PL" sz="1200"/>
              <a:t>Kamień Grzyb – Łomna, przyrody nieożywionej, utw. 1962,</a:t>
            </a:r>
          </a:p>
          <a:p>
            <a:pPr>
              <a:lnSpc>
                <a:spcPct val="80000"/>
              </a:lnSpc>
            </a:pPr>
            <a:r>
              <a:rPr lang="pl-PL" sz="1200"/>
              <a:t>Kamionna – leśny, utw. 1997,</a:t>
            </a:r>
          </a:p>
          <a:p>
            <a:pPr>
              <a:lnSpc>
                <a:spcPct val="80000"/>
              </a:lnSpc>
            </a:pPr>
            <a:r>
              <a:rPr lang="pl-PL" sz="1200"/>
              <a:t>Kłodne n/D – krajobrazowy, utw. 1964,</a:t>
            </a:r>
          </a:p>
          <a:p>
            <a:pPr>
              <a:lnSpc>
                <a:spcPct val="80000"/>
              </a:lnSpc>
            </a:pPr>
            <a:r>
              <a:rPr lang="pl-PL" sz="1200"/>
              <a:t>Kornuty – Magura Wątowska, przyrody nieożywionej, utw. 1953,</a:t>
            </a:r>
          </a:p>
          <a:p>
            <a:pPr>
              <a:lnSpc>
                <a:spcPct val="80000"/>
              </a:lnSpc>
            </a:pPr>
            <a:r>
              <a:rPr lang="pl-PL" sz="1200"/>
              <a:t>Kostrza – leśny, 2001,</a:t>
            </a:r>
          </a:p>
          <a:p>
            <a:pPr>
              <a:lnSpc>
                <a:spcPct val="80000"/>
              </a:lnSpc>
            </a:pPr>
            <a:r>
              <a:rPr lang="pl-PL" sz="1200"/>
              <a:t>Kozie Kąty – Skawina, leśny, utw. 1989,</a:t>
            </a:r>
          </a:p>
          <a:p>
            <a:pPr>
              <a:lnSpc>
                <a:spcPct val="80000"/>
              </a:lnSpc>
            </a:pPr>
            <a:endParaRPr lang="pl-PL" sz="1200"/>
          </a:p>
          <a:p>
            <a:pPr>
              <a:lnSpc>
                <a:spcPct val="80000"/>
              </a:lnSpc>
            </a:pPr>
            <a:endParaRPr lang="pl-PL" sz="100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765175"/>
            <a:ext cx="4038600" cy="53609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1100"/>
              <a:t>Las Gościbia – Harbutowice, leśny, utw. 2001,</a:t>
            </a:r>
          </a:p>
          <a:p>
            <a:pPr>
              <a:lnSpc>
                <a:spcPct val="80000"/>
              </a:lnSpc>
            </a:pPr>
            <a:r>
              <a:rPr lang="pl-PL" sz="1100"/>
              <a:t>Las Lipowy Obrożyska – Muszyna, leśny, utw. 1957,</a:t>
            </a:r>
          </a:p>
          <a:p>
            <a:pPr>
              <a:lnSpc>
                <a:spcPct val="80000"/>
              </a:lnSpc>
            </a:pPr>
            <a:r>
              <a:rPr lang="pl-PL" sz="1100"/>
              <a:t>Lembarczek – Wierchomla Mł. leśny, utw. 1985,</a:t>
            </a:r>
          </a:p>
          <a:p>
            <a:pPr>
              <a:lnSpc>
                <a:spcPct val="80000"/>
              </a:lnSpc>
            </a:pPr>
            <a:r>
              <a:rPr lang="pl-PL" sz="1100"/>
              <a:t>Luboń Wlk. – przyrody nieożywionej, utw. 1970,</a:t>
            </a:r>
          </a:p>
          <a:p>
            <a:pPr>
              <a:lnSpc>
                <a:spcPct val="80000"/>
              </a:lnSpc>
            </a:pPr>
            <a:r>
              <a:rPr lang="pl-PL" sz="1100"/>
              <a:t>Łabowiec – leśny, utw. 1957,</a:t>
            </a:r>
          </a:p>
          <a:p>
            <a:pPr>
              <a:lnSpc>
                <a:spcPct val="80000"/>
              </a:lnSpc>
            </a:pPr>
            <a:r>
              <a:rPr lang="pl-PL" sz="1100"/>
              <a:t>Modrzewie – Kluszkowce, leśny, utw. 1959,</a:t>
            </a:r>
          </a:p>
          <a:p>
            <a:pPr>
              <a:lnSpc>
                <a:spcPct val="80000"/>
              </a:lnSpc>
            </a:pPr>
            <a:r>
              <a:rPr lang="pl-PL" sz="1100"/>
              <a:t>Mogielica – faunistyczny, utw. 2011,</a:t>
            </a:r>
          </a:p>
          <a:p>
            <a:pPr>
              <a:lnSpc>
                <a:spcPct val="80000"/>
              </a:lnSpc>
            </a:pPr>
            <a:r>
              <a:rPr lang="pl-PL" sz="1100"/>
              <a:t>Na Policy – leśny, utw. 1998,</a:t>
            </a:r>
          </a:p>
          <a:p>
            <a:pPr>
              <a:lnSpc>
                <a:spcPct val="80000"/>
              </a:lnSpc>
            </a:pPr>
            <a:r>
              <a:rPr lang="pl-PL" sz="1100"/>
              <a:t>Na Policy im. Z. Klemensiewicza – krajobrazowy, utw. 1972,</a:t>
            </a:r>
          </a:p>
          <a:p>
            <a:pPr>
              <a:lnSpc>
                <a:spcPct val="80000"/>
              </a:lnSpc>
            </a:pPr>
            <a:r>
              <a:rPr lang="pl-PL" sz="1100"/>
              <a:t>Nad Kotelniczym Potokiem – Szczawnica, leśny, utw. 1959,</a:t>
            </a:r>
          </a:p>
          <a:p>
            <a:pPr>
              <a:lnSpc>
                <a:spcPct val="80000"/>
              </a:lnSpc>
            </a:pPr>
            <a:r>
              <a:rPr lang="pl-PL" sz="1100"/>
              <a:t>Niebieska Dolina – Łapsze Niżne, leśny, utw. 1963,</a:t>
            </a:r>
          </a:p>
          <a:p>
            <a:pPr>
              <a:lnSpc>
                <a:spcPct val="80000"/>
              </a:lnSpc>
            </a:pPr>
            <a:r>
              <a:rPr lang="pl-PL" sz="1100"/>
              <a:t>Okopy Konfederackie – florystyczny, utw. 1963,</a:t>
            </a:r>
          </a:p>
          <a:p>
            <a:pPr>
              <a:lnSpc>
                <a:spcPct val="80000"/>
              </a:lnSpc>
            </a:pPr>
            <a:r>
              <a:rPr lang="pl-PL" sz="1100"/>
              <a:t>Panieńska Góra – Wojnicz, florystyczny, utw. 2003,</a:t>
            </a:r>
          </a:p>
          <a:p>
            <a:pPr>
              <a:lnSpc>
                <a:spcPct val="80000"/>
              </a:lnSpc>
            </a:pPr>
            <a:r>
              <a:rPr lang="pl-PL" sz="1100"/>
              <a:t>Przełom Białki pod Krempachami – krajobrazowy, utw. 1959,</a:t>
            </a:r>
          </a:p>
          <a:p>
            <a:pPr>
              <a:lnSpc>
                <a:spcPct val="80000"/>
              </a:lnSpc>
            </a:pPr>
            <a:r>
              <a:rPr lang="pl-PL" sz="1100"/>
              <a:t>Pusta Wielka – Tylmanowa, leśny, utw. 1963,</a:t>
            </a:r>
          </a:p>
          <a:p>
            <a:pPr>
              <a:lnSpc>
                <a:spcPct val="80000"/>
              </a:lnSpc>
            </a:pPr>
            <a:r>
              <a:rPr lang="pl-PL" sz="1100"/>
              <a:t>Skałka Rogoźnicka – przyrody nieożywionej, utw. 1961,</a:t>
            </a:r>
          </a:p>
          <a:p>
            <a:pPr>
              <a:lnSpc>
                <a:spcPct val="80000"/>
              </a:lnSpc>
            </a:pPr>
            <a:r>
              <a:rPr lang="pl-PL" sz="1100"/>
              <a:t>Skamieniałe Miasto – przyrody nieożywionej, utw. 1931,</a:t>
            </a:r>
          </a:p>
          <a:p>
            <a:pPr>
              <a:lnSpc>
                <a:spcPct val="80000"/>
              </a:lnSpc>
            </a:pPr>
            <a:r>
              <a:rPr lang="pl-PL" sz="1100"/>
              <a:t>Styr – Bieśnik, leśno-krajobrazowy, utw. 1998,</a:t>
            </a:r>
          </a:p>
          <a:p>
            <a:pPr>
              <a:lnSpc>
                <a:spcPct val="80000"/>
              </a:lnSpc>
            </a:pPr>
            <a:r>
              <a:rPr lang="pl-PL" sz="1100"/>
              <a:t>Śnieżnica – leśny, utw. 1968,</a:t>
            </a:r>
          </a:p>
          <a:p>
            <a:pPr>
              <a:lnSpc>
                <a:spcPct val="80000"/>
              </a:lnSpc>
            </a:pPr>
            <a:r>
              <a:rPr lang="pl-PL" sz="1100"/>
              <a:t>Uhryń – Łabowa, leśny, utw. 1927,</a:t>
            </a:r>
          </a:p>
          <a:p>
            <a:pPr>
              <a:lnSpc>
                <a:spcPct val="80000"/>
              </a:lnSpc>
            </a:pPr>
            <a:r>
              <a:rPr lang="pl-PL" sz="1100"/>
              <a:t>Wąwóz Homole – krajobrazowo-przyrody nieożywionej, utw. 1963,</a:t>
            </a:r>
          </a:p>
          <a:p>
            <a:pPr>
              <a:lnSpc>
                <a:spcPct val="80000"/>
              </a:lnSpc>
            </a:pPr>
            <a:r>
              <a:rPr lang="pl-PL" sz="1100"/>
              <a:t>Wierchomla – leśny, utw. 1963,</a:t>
            </a:r>
          </a:p>
          <a:p>
            <a:pPr>
              <a:lnSpc>
                <a:spcPct val="80000"/>
              </a:lnSpc>
            </a:pPr>
            <a:r>
              <a:rPr lang="pl-PL" sz="1100"/>
              <a:t>Wysokie Skałki – leśno-krajobrazowy, utw. 1961,</a:t>
            </a:r>
          </a:p>
          <a:p>
            <a:pPr>
              <a:lnSpc>
                <a:spcPct val="80000"/>
              </a:lnSpc>
            </a:pPr>
            <a:r>
              <a:rPr lang="pl-PL" sz="1100"/>
              <a:t>Zamczysko nad Rabą – leśno-krajobrazowy, utw. 1960,</a:t>
            </a:r>
          </a:p>
          <a:p>
            <a:pPr>
              <a:lnSpc>
                <a:spcPct val="80000"/>
              </a:lnSpc>
            </a:pPr>
            <a:r>
              <a:rPr lang="pl-PL" sz="1100"/>
              <a:t>Zaskalskie-Bodnarówka – leśno-krajobrazowy, utw. 1961,</a:t>
            </a:r>
          </a:p>
          <a:p>
            <a:pPr>
              <a:lnSpc>
                <a:spcPct val="80000"/>
              </a:lnSpc>
            </a:pPr>
            <a:r>
              <a:rPr lang="pl-PL" sz="1100"/>
              <a:t>Żebracze – Muszyna, leśny, utw. 1995,</a:t>
            </a:r>
          </a:p>
          <a:p>
            <a:pPr>
              <a:lnSpc>
                <a:spcPct val="80000"/>
              </a:lnSpc>
            </a:pPr>
            <a:endParaRPr lang="pl-PL" sz="1100"/>
          </a:p>
          <a:p>
            <a:pPr>
              <a:lnSpc>
                <a:spcPct val="80000"/>
              </a:lnSpc>
            </a:pPr>
            <a:endParaRPr lang="pl-PL" sz="1100"/>
          </a:p>
          <a:p>
            <a:pPr>
              <a:lnSpc>
                <a:spcPct val="80000"/>
              </a:lnSpc>
            </a:pPr>
            <a:endParaRPr lang="pl-PL" sz="1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r>
              <a:rPr lang="pl-PL" sz="2000"/>
              <a:t>Rezerwaty Przyrody w Beskidach i na Pogórzu: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1400"/>
              <a:t>PODKARPACKIE:</a:t>
            </a:r>
          </a:p>
          <a:p>
            <a:pPr>
              <a:lnSpc>
                <a:spcPct val="80000"/>
              </a:lnSpc>
            </a:pPr>
            <a:r>
              <a:rPr lang="pl-PL" sz="1400"/>
              <a:t>Bobry w Uhercach – leśno-faunistyczny, utw. 1994,</a:t>
            </a:r>
          </a:p>
          <a:p>
            <a:pPr>
              <a:lnSpc>
                <a:spcPct val="80000"/>
              </a:lnSpc>
            </a:pPr>
            <a:r>
              <a:rPr lang="pl-PL" sz="1400"/>
              <a:t>Broduszurki – Dubiecko, torfowiskowy, utw. 1996,</a:t>
            </a:r>
          </a:p>
          <a:p>
            <a:pPr>
              <a:lnSpc>
                <a:spcPct val="80000"/>
              </a:lnSpc>
            </a:pPr>
            <a:r>
              <a:rPr lang="pl-PL" sz="1400"/>
              <a:t>Brzoza Czarna w Reczpolu – florystyczny, utw. 1970, </a:t>
            </a:r>
          </a:p>
          <a:p>
            <a:pPr>
              <a:lnSpc>
                <a:spcPct val="80000"/>
              </a:lnSpc>
            </a:pPr>
            <a:r>
              <a:rPr lang="pl-PL" sz="1400"/>
              <a:t>Buczyna w Wańkowej – leśny, utw. 2000,</a:t>
            </a:r>
          </a:p>
          <a:p>
            <a:pPr>
              <a:lnSpc>
                <a:spcPct val="80000"/>
              </a:lnSpc>
            </a:pPr>
            <a:r>
              <a:rPr lang="pl-PL" sz="1400"/>
              <a:t>Bukowica – leśny, utw. 1996,</a:t>
            </a:r>
          </a:p>
          <a:p>
            <a:pPr>
              <a:lnSpc>
                <a:spcPct val="80000"/>
              </a:lnSpc>
            </a:pPr>
            <a:r>
              <a:rPr lang="pl-PL" sz="1400"/>
              <a:t>Chwaniów – Ustrzyki Dln. leśny, utw. 1996,</a:t>
            </a:r>
          </a:p>
          <a:p>
            <a:pPr>
              <a:lnSpc>
                <a:spcPct val="80000"/>
              </a:lnSpc>
            </a:pPr>
            <a:r>
              <a:rPr lang="pl-PL" sz="1400"/>
              <a:t>Cisy na Górze Jawor – Baligród, florystyczny, utw. 1957,</a:t>
            </a:r>
          </a:p>
          <a:p>
            <a:pPr>
              <a:lnSpc>
                <a:spcPct val="80000"/>
              </a:lnSpc>
            </a:pPr>
            <a:r>
              <a:rPr lang="pl-PL" sz="1400"/>
              <a:t>Cisy w Malinówce – Haczów, florystyczny, utw. 1958,</a:t>
            </a:r>
          </a:p>
          <a:p>
            <a:pPr>
              <a:lnSpc>
                <a:spcPct val="80000"/>
              </a:lnSpc>
            </a:pPr>
            <a:r>
              <a:rPr lang="pl-PL" sz="1400"/>
              <a:t>Cisy w Nowej Wsi – Dukla, florystyczny, utw. 1958,</a:t>
            </a:r>
          </a:p>
          <a:p>
            <a:pPr>
              <a:lnSpc>
                <a:spcPct val="80000"/>
              </a:lnSpc>
            </a:pPr>
            <a:r>
              <a:rPr lang="pl-PL" sz="1400"/>
              <a:t>Cisy w Serednicy – Olszanica, florystyczny, utw. 2002,</a:t>
            </a:r>
          </a:p>
          <a:p>
            <a:pPr>
              <a:lnSpc>
                <a:spcPct val="80000"/>
              </a:lnSpc>
            </a:pPr>
            <a:r>
              <a:rPr lang="pl-PL" sz="1400"/>
              <a:t>Dyrbek – Lesko, leśny, utw. 1996,</a:t>
            </a:r>
          </a:p>
          <a:p>
            <a:pPr>
              <a:lnSpc>
                <a:spcPct val="80000"/>
              </a:lnSpc>
            </a:pPr>
            <a:r>
              <a:rPr lang="pl-PL" sz="1400"/>
              <a:t>Golesz – Kołaczyce, przyrody-nieożywionej, utw. 2000,</a:t>
            </a:r>
          </a:p>
          <a:p>
            <a:pPr>
              <a:lnSpc>
                <a:spcPct val="80000"/>
              </a:lnSpc>
            </a:pPr>
            <a:r>
              <a:rPr lang="pl-PL" sz="1400"/>
              <a:t>Gołoborze – Baligród, przyrody-nieożywionej, utw. 1969,</a:t>
            </a:r>
          </a:p>
          <a:p>
            <a:pPr>
              <a:lnSpc>
                <a:spcPct val="80000"/>
              </a:lnSpc>
            </a:pPr>
            <a:r>
              <a:rPr lang="pl-PL" sz="1400"/>
              <a:t>Góra Chełm – Frysztak, leśny, utw. 1996,</a:t>
            </a:r>
          </a:p>
          <a:p>
            <a:pPr>
              <a:lnSpc>
                <a:spcPct val="80000"/>
              </a:lnSpc>
            </a:pPr>
            <a:r>
              <a:rPr lang="pl-PL" sz="1400"/>
              <a:t>Góra Sobień – Lesko, leśny, utw. 1971,</a:t>
            </a:r>
          </a:p>
          <a:p>
            <a:pPr>
              <a:lnSpc>
                <a:spcPct val="80000"/>
              </a:lnSpc>
            </a:pPr>
            <a:r>
              <a:rPr lang="pl-PL" sz="1400"/>
              <a:t>Grąd w Średniej Wsi – Lesko, leśny, utw. 2003,</a:t>
            </a:r>
          </a:p>
          <a:p>
            <a:pPr>
              <a:lnSpc>
                <a:spcPct val="80000"/>
              </a:lnSpc>
            </a:pPr>
            <a:r>
              <a:rPr lang="pl-PL" sz="1400"/>
              <a:t>Herby – Frysztak, przyrody nieożywionej, utw. 1999,</a:t>
            </a:r>
          </a:p>
          <a:p>
            <a:pPr>
              <a:lnSpc>
                <a:spcPct val="80000"/>
              </a:lnSpc>
            </a:pPr>
            <a:r>
              <a:rPr lang="pl-PL" sz="1400"/>
              <a:t>Hulskie im. Stefana Myczkowskiego – Lutowiska, leśny, 1983</a:t>
            </a:r>
          </a:p>
          <a:p>
            <a:pPr>
              <a:lnSpc>
                <a:spcPct val="80000"/>
              </a:lnSpc>
            </a:pPr>
            <a:r>
              <a:rPr lang="pl-PL" sz="1400"/>
              <a:t>Husówka – Kańczuga, florystyczny, utw. 1995,</a:t>
            </a:r>
          </a:p>
          <a:p>
            <a:pPr>
              <a:lnSpc>
                <a:spcPct val="80000"/>
              </a:lnSpc>
            </a:pPr>
            <a:r>
              <a:rPr lang="pl-PL" sz="1400"/>
              <a:t>Igiełki – Dukla, florystyczny, utw. 1989,</a:t>
            </a:r>
          </a:p>
          <a:p>
            <a:pPr>
              <a:lnSpc>
                <a:spcPct val="80000"/>
              </a:lnSpc>
            </a:pPr>
            <a:r>
              <a:rPr lang="pl-PL" sz="1400"/>
              <a:t>Jamy – Przemyśl, florystyczny, utw. 1995,</a:t>
            </a:r>
          </a:p>
          <a:p>
            <a:pPr>
              <a:lnSpc>
                <a:spcPct val="80000"/>
              </a:lnSpc>
            </a:pPr>
            <a:r>
              <a:rPr lang="pl-PL" sz="1400"/>
              <a:t>Kalwaria Pacławska – krajobrazowy, utw. 2001,</a:t>
            </a:r>
          </a:p>
          <a:p>
            <a:pPr>
              <a:lnSpc>
                <a:spcPct val="80000"/>
              </a:lnSpc>
            </a:pPr>
            <a:r>
              <a:rPr lang="pl-PL" sz="1400"/>
              <a:t>Kamera – Brzostek, florystyczny, utw. 1995,</a:t>
            </a:r>
          </a:p>
          <a:p>
            <a:pPr>
              <a:lnSpc>
                <a:spcPct val="80000"/>
              </a:lnSpc>
            </a:pPr>
            <a:r>
              <a:rPr lang="pl-PL" sz="1400"/>
              <a:t>Kamień nad Jaśliskami – krajobrazowy, utw. 2000,</a:t>
            </a:r>
          </a:p>
          <a:p>
            <a:pPr>
              <a:lnSpc>
                <a:spcPct val="80000"/>
              </a:lnSpc>
            </a:pPr>
            <a:endParaRPr lang="pl-PL"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285728"/>
            <a:ext cx="8229600" cy="6408737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Kołacznia (florystyczny)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Końskie Błota (torfowiskowy)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Kopystanka</a:t>
            </a:r>
            <a:r>
              <a:rPr lang="pl-PL" sz="1200" dirty="0"/>
              <a:t> (krajobrazowy)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Koziniec (krajobrazowy)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Kretówki (florystyczny)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Krępak</a:t>
            </a:r>
            <a:r>
              <a:rPr lang="pl-PL" sz="1200" dirty="0"/>
              <a:t>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Krywe</a:t>
            </a:r>
            <a:r>
              <a:rPr lang="pl-PL" sz="1200" dirty="0"/>
              <a:t> (krajobrazowy)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Las Klasztorny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Leoncina (florystyczny)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Lisia Góra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Liwocz</a:t>
            </a:r>
            <a:r>
              <a:rPr lang="pl-PL" sz="1200" dirty="0"/>
              <a:t>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Lupa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Łęka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Łysa Góra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Minokąt</a:t>
            </a:r>
            <a:r>
              <a:rPr lang="pl-PL" sz="1200" dirty="0"/>
              <a:t>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Moczary (florystyczny)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Modrzyna</a:t>
            </a:r>
            <a:r>
              <a:rPr lang="pl-PL" sz="1200" dirty="0"/>
              <a:t> (florystyczny)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Mójka</a:t>
            </a:r>
            <a:r>
              <a:rPr lang="pl-PL" sz="1200" dirty="0"/>
              <a:t>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Na Opalonym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Na </a:t>
            </a:r>
            <a:r>
              <a:rPr lang="pl-PL" sz="1200" dirty="0" err="1"/>
              <a:t>Oratyku</a:t>
            </a:r>
            <a:r>
              <a:rPr lang="pl-PL" sz="1200" dirty="0"/>
              <a:t>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Nad Jeziorem </a:t>
            </a:r>
            <a:r>
              <a:rPr lang="pl-PL" sz="1200" dirty="0" err="1"/>
              <a:t>Myczkowieckim</a:t>
            </a:r>
            <a:r>
              <a:rPr lang="pl-PL" sz="1200" dirty="0"/>
              <a:t> (krajobrazowy)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Nad Trzciańcem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Olsza kosa w Stężnicy (florystyczny)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Olszyna Łęgowa w Kalnicy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Pateraki</a:t>
            </a:r>
            <a:r>
              <a:rPr lang="pl-PL" sz="1200" dirty="0"/>
              <a:t>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Pniów (wodny)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Polanki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Prządki (przyrody nieożywionej)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Przełom Hołubli (leśny)</a:t>
            </a:r>
          </a:p>
          <a:p>
            <a:pPr marL="609600" indent="-609600">
              <a:lnSpc>
                <a:spcPct val="80000"/>
              </a:lnSpc>
            </a:pPr>
            <a:r>
              <a:rPr lang="pl-PL" sz="1200" dirty="0"/>
              <a:t>rezerwat przyrody Przełom </a:t>
            </a:r>
            <a:r>
              <a:rPr lang="pl-PL" sz="1200" dirty="0" err="1"/>
              <a:t>Jasiołki</a:t>
            </a:r>
            <a:r>
              <a:rPr lang="pl-PL" sz="1200" dirty="0"/>
              <a:t> (leśny)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85728"/>
            <a:ext cx="8229600" cy="58658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1200" dirty="0"/>
              <a:t>rezerwat przyrody Przełom Osławy pod Duszatynem (krajobrazowy)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Przełom Osławy pod Mokrem (krajobrazowy)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Przełom Sanu pod Grodziskiem (krajobrazowy)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Reberce</a:t>
            </a:r>
            <a:r>
              <a:rPr lang="pl-PL" sz="1200" dirty="0"/>
              <a:t> (leśny)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Rezerwat Tysiąclecia na Cergowej Górze (leśny)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Sine Wiry (krajobrazowy)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Skarpa </a:t>
            </a:r>
            <a:r>
              <a:rPr lang="pl-PL" sz="1200" dirty="0" err="1"/>
              <a:t>Jaksmanicka</a:t>
            </a:r>
            <a:r>
              <a:rPr lang="pl-PL" sz="1200" dirty="0"/>
              <a:t> (faunistyczny)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Słotwina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Sołokija</a:t>
            </a:r>
            <a:r>
              <a:rPr lang="pl-PL" sz="1200" dirty="0"/>
              <a:t>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Starzawa (leśny)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Suchy Łuk (torfowiskowy)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Szachownica </a:t>
            </a:r>
            <a:r>
              <a:rPr lang="pl-PL" sz="1200" dirty="0" err="1"/>
              <a:t>kostkowata</a:t>
            </a:r>
            <a:r>
              <a:rPr lang="pl-PL" sz="1200" dirty="0"/>
              <a:t> w Stubnie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Szachownica w Krównikach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Szwajcaria Ropczycka (przyrody nieożywionej)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Śnieżyca wiosenna w Dwerniczku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Torfy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Turnica (leśny)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Wadernik</a:t>
            </a:r>
            <a:r>
              <a:rPr lang="pl-PL" sz="1200" dirty="0"/>
              <a:t>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Wielki Las (leśny)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Wilcze (leśny)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Winna Góra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Wisła pod Zawichostem (faunistyczny)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Woronikówka</a:t>
            </a:r>
            <a:r>
              <a:rPr lang="pl-PL" sz="1200" dirty="0"/>
              <a:t>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Wydrze (leśny)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Zabłocie (faunistyczny)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Zakole (torfowiskowy)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Zmysłówka (florystyczny)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</a:t>
            </a:r>
            <a:r>
              <a:rPr lang="pl-PL" sz="1200" dirty="0" err="1"/>
              <a:t>Zwiezło</a:t>
            </a:r>
            <a:r>
              <a:rPr lang="pl-PL" sz="1200" dirty="0"/>
              <a:t> (przyrody nieożywionej)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Źródliska </a:t>
            </a:r>
            <a:r>
              <a:rPr lang="pl-PL" sz="1200" dirty="0" err="1"/>
              <a:t>Jasiołki</a:t>
            </a:r>
            <a:r>
              <a:rPr lang="pl-PL" sz="1200" dirty="0"/>
              <a:t> (krajobrazowy)</a:t>
            </a:r>
          </a:p>
          <a:p>
            <a:pPr>
              <a:lnSpc>
                <a:spcPct val="80000"/>
              </a:lnSpc>
            </a:pPr>
            <a:r>
              <a:rPr lang="pl-PL" sz="1200" dirty="0"/>
              <a:t>rezerwat przyrody Źródła Tanwi (torfowiskowy)</a:t>
            </a:r>
          </a:p>
          <a:p>
            <a:pPr>
              <a:lnSpc>
                <a:spcPct val="80000"/>
              </a:lnSpc>
            </a:pPr>
            <a:endParaRPr lang="pl-PL" sz="1200" dirty="0"/>
          </a:p>
          <a:p>
            <a:pPr>
              <a:lnSpc>
                <a:spcPct val="80000"/>
              </a:lnSpc>
            </a:pPr>
            <a:endParaRPr lang="pl-PL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/>
              <a:t>Obszary Chronionego Krajobrazu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400"/>
              <a:t>zajmują różnej wielkości tereny, zwykle rozległe, obejmujące pełne jednostki środowiska naturalnego takie jak doliny rzeczne, kompleksy leśne, ciągi wzgórz, pola wydmowe, torfowiska,</a:t>
            </a:r>
          </a:p>
          <a:p>
            <a:pPr>
              <a:lnSpc>
                <a:spcPct val="80000"/>
              </a:lnSpc>
            </a:pPr>
            <a:r>
              <a:rPr lang="pl-PL" sz="2400"/>
              <a:t>tereny chronione ze względu na wyróżniający się krajobraz o zróżnicowanych ekosystemach, wartościowe ze względu na możliwość zaspokajania potrzeb związanych z turystyką i wypoczynkiem lub pełnioną funkcją korytarzy ekologicznych </a:t>
            </a:r>
          </a:p>
          <a:p>
            <a:pPr>
              <a:lnSpc>
                <a:spcPct val="80000"/>
              </a:lnSpc>
            </a:pPr>
            <a:r>
              <a:rPr lang="pl-PL" sz="2400"/>
              <a:t>Tworzone są na podstawie uchwały Sejmiku Województwa w konsultacji z regionalnym dyrektorem ochrony środowiska, likwidacji lub zmiany granic OCHK może dokonać rada gminy,</a:t>
            </a:r>
          </a:p>
          <a:p>
            <a:pPr>
              <a:lnSpc>
                <a:spcPct val="80000"/>
              </a:lnSpc>
            </a:pPr>
            <a:r>
              <a:rPr lang="pl-PL" sz="2400"/>
              <a:t>W Polsce jest 386 OCHK, najwięcej w woj. mazowieckim i warmińsko-mazurskim,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Ustawa o ochronie przyrody: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1800"/>
              <a:t>Ustawa określa cele, zasady i formy ochrony przyrody żywej i nieożywionej oraz krajobrazu,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1 Przepisy ogólne,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2 Formy ochrony przyrody,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3 Ogrody botaniczne, ogrody zoologiczne oraz ośrodki rehabilitacji zwierząt,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4 Ochrona terenów zieleni i zadrzewień,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5 Organy ochrony przyrody,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6 Służby ochrony przyrody,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7 Zwalczanie przestępstw i wykroczeń na obszarach chronionych,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8 Wykonywanie ochrony przyrody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9 Gospodarowanie zasobami i składnikami przyrody,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10 Skutki prawne objęcia ochroną,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11 Przepisy karne,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12 Zmiany w przepisach obowiązujących,</a:t>
            </a:r>
          </a:p>
          <a:p>
            <a:pPr>
              <a:lnSpc>
                <a:spcPct val="80000"/>
              </a:lnSpc>
            </a:pPr>
            <a:r>
              <a:rPr lang="pl-PL" sz="1800"/>
              <a:t>Rozdział 13 Przepisy przejściowe, dostosowujące i końcowe,</a:t>
            </a:r>
          </a:p>
          <a:p>
            <a:pPr>
              <a:lnSpc>
                <a:spcPct val="80000"/>
              </a:lnSpc>
            </a:pPr>
            <a:endParaRPr lang="pl-PL" sz="1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pl-PL" sz="4000"/>
              <a:t>OCHK w Beskidach i na Pogórzu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616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MAŁOPOLSKIE:</a:t>
            </a:r>
          </a:p>
          <a:p>
            <a:pPr>
              <a:lnSpc>
                <a:spcPct val="90000"/>
              </a:lnSpc>
            </a:pPr>
            <a:r>
              <a:rPr lang="pl-PL" sz="2400"/>
              <a:t>OCHK Pogórza Ciężkowickiego, pow. 66 tys. ha, rozciąga się pomiędzy dolinami Dunajca i Wisłoki,</a:t>
            </a:r>
          </a:p>
          <a:p>
            <a:pPr>
              <a:lnSpc>
                <a:spcPct val="90000"/>
              </a:lnSpc>
            </a:pPr>
            <a:r>
              <a:rPr lang="pl-PL" sz="2400"/>
              <a:t>Południowomałopolski OCHK, 364 tys. ha, obejmuje wschodnią część powiatu suskiego (Bystra-Sidzina, Jordanów), gminę Lubień w pow. myślenickim, większość gmin powiatu limanowskiego, nowotarskiego, nowosądeckiego, gorlickiego oraz gminy Biały Dunajec, Kościelisko, Poronin, Bukowina Tatrzańska w powiecie tatrzańskim (bez Tatr i Zakopanego),</a:t>
            </a:r>
          </a:p>
          <a:p>
            <a:pPr>
              <a:lnSpc>
                <a:spcPct val="90000"/>
              </a:lnSpc>
            </a:pPr>
            <a:r>
              <a:rPr lang="pl-PL" sz="2400"/>
              <a:t>OCHK Pogórza Wiśnickiego 45 tys. ha obejmuje większą część Pogórza Wiśnickiego i Wielickiego,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r>
              <a:rPr lang="pl-PL" sz="4000"/>
              <a:t>OCHK w Beskidach i na Pogórzu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7610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1800"/>
              <a:t>PODKARPACKIE:</a:t>
            </a:r>
          </a:p>
          <a:p>
            <a:pPr>
              <a:lnSpc>
                <a:spcPct val="80000"/>
              </a:lnSpc>
            </a:pPr>
            <a:r>
              <a:rPr lang="pl-PL" sz="1800"/>
              <a:t>Wschodniobeskidzki OCHK, pow. 259 tys. ha, stanowi otulinę dla Bieszczadzkiego Parku Narodowego, Parków Krajobrazowych: Pogórza Przemyskiego, Ciśniańsko-Wetlińskiego, Gór Słonnych i Doliny Sanu, obejmuje gminy: Brzozów, Dydnia, Nozdrzec, Baligród, Lesko, Olszanica, Solina, Komańcza, Sanok, Zagórz, Czarna, Lutowiska, Ustrzyki Dolne oraz miasta Ustrzyki Dolne </a:t>
            </a:r>
          </a:p>
          <a:p>
            <a:pPr>
              <a:lnSpc>
                <a:spcPct val="80000"/>
              </a:lnSpc>
            </a:pPr>
            <a:r>
              <a:rPr lang="pl-PL" sz="1800"/>
              <a:t>OCHK Beskidu Niskiego, pow. 82 tys. ha, stanowi otulinę dla Magurskiego PN i Jaśliskiego PK, obejmuje gminy: Dębowiec, Krempna, Nowy Żmigród, Osiek Jasielski, Dukla, Rymanów, Iwonicz-Zdrój, Miejsce Piastowe, Besko, Bukowsko, Komańcza, Sanok, Zagórz i Zarszyn,</a:t>
            </a:r>
          </a:p>
          <a:p>
            <a:pPr>
              <a:lnSpc>
                <a:spcPct val="80000"/>
              </a:lnSpc>
            </a:pPr>
            <a:r>
              <a:rPr lang="pl-PL" sz="1800"/>
              <a:t>Czarnorzecki OCHK, pow. 10 tys. ha, stanowi otulinę dla Czarnorzecko-Strzyżowskiego PK, obejmuje gminy: Brzozów, Domaradz, Haczów, Jasienica Rosielna, Korczyna i Wojaszówka,</a:t>
            </a:r>
          </a:p>
          <a:p>
            <a:pPr>
              <a:lnSpc>
                <a:spcPct val="80000"/>
              </a:lnSpc>
            </a:pPr>
            <a:r>
              <a:rPr lang="pl-PL" sz="1800"/>
              <a:t>Strzyżowsko-Sędziszowski OCHK, pow. 14 tys. ha, Pogórze Strzyżowskie, obejmuje gminy: Iwierzyce, Sędziszów Małopolski, Wielopole Skrzyńskie, Boguchwała, Czudec i Strzyżów,</a:t>
            </a:r>
          </a:p>
          <a:p>
            <a:pPr>
              <a:lnSpc>
                <a:spcPct val="80000"/>
              </a:lnSpc>
            </a:pPr>
            <a:r>
              <a:rPr lang="pl-PL" sz="1800"/>
              <a:t>Hyźnieńsko-Gwoźnicki OCHK, pow. 24 tys. ha, południowo-zachodnia część Pogórza Dynowskiego, obejmuje gminy: Łańcut, Markowa, Błażowa, Chmielnik, Hyżne, Lubenia, Tyczyn i Niebylec,</a:t>
            </a:r>
          </a:p>
          <a:p>
            <a:pPr>
              <a:lnSpc>
                <a:spcPct val="80000"/>
              </a:lnSpc>
            </a:pPr>
            <a:r>
              <a:rPr lang="pl-PL" sz="1800"/>
              <a:t>Przemysko-Dynowski OCHK, pow. 47 tys. ha, stanowi północną otulinę PK Pogórza Przemyskiego, obejmuje gminy: Pruchnik, Rokietnica, Roźwienica, Bircza, Dubiecko, Fredropol, Krasiczyn, Krzywcza, Przemyśl, Żurawica, Jawornik Polski i Dynów,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pl-PL" sz="4000"/>
              <a:t>Obszary Natura 2000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543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program utworzenia w krajach Unii Europejskiej wspólnego systemu (sieci) obszarów objętych ochroną przyrody. Podstawą dla tego programu są dwie unijne dyrektywy: Dyrektywa Ptasia i Dyrektywa Siedliskowa (Habitatowa). Celem programu jest zachowanie określonych typów siedlisk przyrodniczych oraz gatunków, które uważa się za cenne i zagrożone w skali całej Europy,</a:t>
            </a:r>
          </a:p>
          <a:p>
            <a:pPr>
              <a:lnSpc>
                <a:spcPct val="90000"/>
              </a:lnSpc>
            </a:pPr>
            <a:r>
              <a:rPr lang="pl-PL" sz="2400"/>
              <a:t>W Polsce w 2013 r. było 845 obszarów ochrony siedlisk i 144 obszarów specjalnej ochrony ptaków,</a:t>
            </a:r>
          </a:p>
          <a:p>
            <a:pPr>
              <a:lnSpc>
                <a:spcPct val="90000"/>
              </a:lnSpc>
            </a:pPr>
            <a:r>
              <a:rPr lang="pl-PL" sz="2400"/>
              <a:t>Powołuje je na podstawie Dyrektyw UE Generalny Dyrektor Ochrony Środowiska oraz Regionalni Dyrektorzy Ochrony Środowiska w każdym z 16 województw, Rada Gminy opiniuje projekt powołania obszaru Natura 2000,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pl-PL" sz="2400"/>
              <a:t>Obszary Natura 2000 w Beskidach i na Pogórzu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r>
              <a:rPr lang="pl-PL" sz="2800"/>
              <a:t>Śląskie:</a:t>
            </a:r>
          </a:p>
          <a:p>
            <a:r>
              <a:rPr lang="pl-PL" sz="2800"/>
              <a:t>Beskid Mały,</a:t>
            </a:r>
          </a:p>
          <a:p>
            <a:r>
              <a:rPr lang="pl-PL" sz="2800"/>
              <a:t>Beskid Śląski,</a:t>
            </a:r>
          </a:p>
          <a:p>
            <a:r>
              <a:rPr lang="pl-PL" sz="2800"/>
              <a:t>Dolina Górnej Wisły,</a:t>
            </a:r>
          </a:p>
          <a:p>
            <a:r>
              <a:rPr lang="pl-PL" sz="2800"/>
              <a:t>Kościół w Górkach Wielkich,</a:t>
            </a:r>
          </a:p>
          <a:p>
            <a:r>
              <a:rPr lang="pl-PL" sz="2800"/>
              <a:t>Kościół w Radziechowach,</a:t>
            </a:r>
          </a:p>
          <a:p>
            <a:r>
              <a:rPr lang="pl-PL" sz="2800"/>
              <a:t>Beskid Żywiecki,</a:t>
            </a:r>
          </a:p>
          <a:p>
            <a:r>
              <a:rPr lang="pl-PL" sz="2800"/>
              <a:t>Górna Soła z Koszarawą,</a:t>
            </a:r>
          </a:p>
          <a:p>
            <a:r>
              <a:rPr lang="pl-PL" sz="2800"/>
              <a:t>Dolna Soła,</a:t>
            </a:r>
          </a:p>
          <a:p>
            <a:r>
              <a:rPr lang="pl-PL" sz="2800"/>
              <a:t>Grapa,</a:t>
            </a:r>
          </a:p>
          <a:p>
            <a:endParaRPr lang="pl-PL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pl-PL" sz="2400"/>
              <a:t>Obszary Natura 2000 w Beskidach i na Pogórzu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1400"/>
              <a:t>Małopolskie:</a:t>
            </a:r>
          </a:p>
          <a:p>
            <a:pPr>
              <a:lnSpc>
                <a:spcPct val="80000"/>
              </a:lnSpc>
            </a:pPr>
            <a:r>
              <a:rPr lang="pl-PL" sz="1400"/>
              <a:t>Cedron,</a:t>
            </a:r>
          </a:p>
          <a:p>
            <a:pPr>
              <a:lnSpc>
                <a:spcPct val="80000"/>
              </a:lnSpc>
            </a:pPr>
            <a:r>
              <a:rPr lang="pl-PL" sz="1400"/>
              <a:t>Babia Góra,</a:t>
            </a:r>
          </a:p>
          <a:p>
            <a:pPr>
              <a:lnSpc>
                <a:spcPct val="80000"/>
              </a:lnSpc>
            </a:pPr>
            <a:r>
              <a:rPr lang="pl-PL" sz="1400"/>
              <a:t>Górna Skawa,</a:t>
            </a:r>
          </a:p>
          <a:p>
            <a:pPr>
              <a:lnSpc>
                <a:spcPct val="80000"/>
              </a:lnSpc>
            </a:pPr>
            <a:r>
              <a:rPr lang="pl-PL" sz="1400"/>
              <a:t>Na Policy,</a:t>
            </a:r>
          </a:p>
          <a:p>
            <a:pPr>
              <a:lnSpc>
                <a:spcPct val="80000"/>
              </a:lnSpc>
            </a:pPr>
            <a:r>
              <a:rPr lang="pl-PL" sz="1400"/>
              <a:t>Pasmo Policy,</a:t>
            </a:r>
          </a:p>
          <a:p>
            <a:pPr>
              <a:lnSpc>
                <a:spcPct val="80000"/>
              </a:lnSpc>
            </a:pPr>
            <a:r>
              <a:rPr lang="pl-PL" sz="1400"/>
              <a:t>Dolina Białki,</a:t>
            </a:r>
          </a:p>
          <a:p>
            <a:pPr>
              <a:lnSpc>
                <a:spcPct val="80000"/>
              </a:lnSpc>
            </a:pPr>
            <a:r>
              <a:rPr lang="pl-PL" sz="1400"/>
              <a:t>Polana Biały Potok u wylotu Dol. Lejowej,</a:t>
            </a:r>
          </a:p>
          <a:p>
            <a:pPr>
              <a:lnSpc>
                <a:spcPct val="80000"/>
              </a:lnSpc>
            </a:pPr>
            <a:r>
              <a:rPr lang="pl-PL" sz="1400"/>
              <a:t>Tatry,</a:t>
            </a:r>
          </a:p>
          <a:p>
            <a:pPr>
              <a:lnSpc>
                <a:spcPct val="80000"/>
              </a:lnSpc>
            </a:pPr>
            <a:r>
              <a:rPr lang="pl-PL" sz="1400"/>
              <a:t>Czarna Orawa,</a:t>
            </a:r>
          </a:p>
          <a:p>
            <a:pPr>
              <a:lnSpc>
                <a:spcPct val="80000"/>
              </a:lnSpc>
            </a:pPr>
            <a:r>
              <a:rPr lang="pl-PL" sz="1400"/>
              <a:t>Gorce,</a:t>
            </a:r>
          </a:p>
          <a:p>
            <a:pPr>
              <a:lnSpc>
                <a:spcPct val="80000"/>
              </a:lnSpc>
            </a:pPr>
            <a:r>
              <a:rPr lang="pl-PL" sz="1400"/>
              <a:t>Górny Czarny Dunajec,</a:t>
            </a:r>
          </a:p>
          <a:p>
            <a:pPr>
              <a:lnSpc>
                <a:spcPct val="80000"/>
              </a:lnSpc>
            </a:pPr>
            <a:r>
              <a:rPr lang="pl-PL" sz="1400"/>
              <a:t>Górny Dunajec,</a:t>
            </a:r>
          </a:p>
          <a:p>
            <a:pPr>
              <a:lnSpc>
                <a:spcPct val="80000"/>
              </a:lnSpc>
            </a:pPr>
            <a:r>
              <a:rPr lang="pl-PL" sz="1400"/>
              <a:t>Małe Pieniny,</a:t>
            </a:r>
          </a:p>
          <a:p>
            <a:pPr>
              <a:lnSpc>
                <a:spcPct val="80000"/>
              </a:lnSpc>
            </a:pPr>
            <a:r>
              <a:rPr lang="pl-PL" sz="1400"/>
              <a:t>Ochotnica,</a:t>
            </a:r>
          </a:p>
          <a:p>
            <a:pPr>
              <a:lnSpc>
                <a:spcPct val="80000"/>
              </a:lnSpc>
            </a:pPr>
            <a:r>
              <a:rPr lang="pl-PL" sz="1400"/>
              <a:t>Niedzica,</a:t>
            </a:r>
          </a:p>
          <a:p>
            <a:pPr>
              <a:lnSpc>
                <a:spcPct val="80000"/>
              </a:lnSpc>
            </a:pPr>
            <a:r>
              <a:rPr lang="pl-PL" sz="1400"/>
              <a:t>Kościół w Węglówce,</a:t>
            </a:r>
          </a:p>
          <a:p>
            <a:pPr>
              <a:lnSpc>
                <a:spcPct val="80000"/>
              </a:lnSpc>
            </a:pPr>
            <a:r>
              <a:rPr lang="pl-PL" sz="1400"/>
              <a:t>Las nad Głogoczowem,</a:t>
            </a:r>
          </a:p>
          <a:p>
            <a:pPr>
              <a:lnSpc>
                <a:spcPct val="80000"/>
              </a:lnSpc>
            </a:pPr>
            <a:r>
              <a:rPr lang="pl-PL" sz="1400"/>
              <a:t>Raba z Mszanką,</a:t>
            </a:r>
          </a:p>
          <a:p>
            <a:pPr>
              <a:lnSpc>
                <a:spcPct val="80000"/>
              </a:lnSpc>
            </a:pPr>
            <a:r>
              <a:rPr lang="pl-PL" sz="1400"/>
              <a:t>Lubogoszcz,</a:t>
            </a:r>
          </a:p>
          <a:p>
            <a:pPr>
              <a:lnSpc>
                <a:spcPct val="80000"/>
              </a:lnSpc>
            </a:pPr>
            <a:r>
              <a:rPr lang="pl-PL" sz="1400"/>
              <a:t>Beskid Wyspowy,</a:t>
            </a:r>
          </a:p>
          <a:p>
            <a:pPr>
              <a:lnSpc>
                <a:spcPct val="80000"/>
              </a:lnSpc>
            </a:pPr>
            <a:endParaRPr lang="pl-PL" sz="1400"/>
          </a:p>
          <a:p>
            <a:pPr>
              <a:lnSpc>
                <a:spcPct val="80000"/>
              </a:lnSpc>
            </a:pPr>
            <a:endParaRPr lang="pl-PL" sz="120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1300"/>
              <a:t>Luboń Wielki,</a:t>
            </a:r>
          </a:p>
          <a:p>
            <a:pPr>
              <a:lnSpc>
                <a:spcPct val="80000"/>
              </a:lnSpc>
            </a:pPr>
            <a:r>
              <a:rPr lang="pl-PL" sz="1300"/>
              <a:t>Łąki koło Kasiny Wielkiej,</a:t>
            </a:r>
          </a:p>
          <a:p>
            <a:pPr>
              <a:lnSpc>
                <a:spcPct val="80000"/>
              </a:lnSpc>
            </a:pPr>
            <a:r>
              <a:rPr lang="pl-PL" sz="1300"/>
              <a:t>Łososina,</a:t>
            </a:r>
          </a:p>
          <a:p>
            <a:pPr>
              <a:lnSpc>
                <a:spcPct val="80000"/>
              </a:lnSpc>
            </a:pPr>
            <a:r>
              <a:rPr lang="pl-PL" sz="1300"/>
              <a:t>Ostoja Gorczańska,</a:t>
            </a:r>
          </a:p>
          <a:p>
            <a:pPr>
              <a:lnSpc>
                <a:spcPct val="80000"/>
              </a:lnSpc>
            </a:pPr>
            <a:r>
              <a:rPr lang="pl-PL" sz="1300"/>
              <a:t>Ostoje Nietoperzy Beskidu Wyspowego,</a:t>
            </a:r>
          </a:p>
          <a:p>
            <a:pPr>
              <a:lnSpc>
                <a:spcPct val="80000"/>
              </a:lnSpc>
            </a:pPr>
            <a:r>
              <a:rPr lang="pl-PL" sz="1300"/>
              <a:t>Środkowy Dunajec z Dopływami,</a:t>
            </a:r>
          </a:p>
          <a:p>
            <a:pPr>
              <a:lnSpc>
                <a:spcPct val="80000"/>
              </a:lnSpc>
            </a:pPr>
            <a:r>
              <a:rPr lang="pl-PL" sz="1300"/>
              <a:t>Beskid Niski,</a:t>
            </a:r>
          </a:p>
          <a:p>
            <a:pPr>
              <a:lnSpc>
                <a:spcPct val="80000"/>
              </a:lnSpc>
            </a:pPr>
            <a:r>
              <a:rPr lang="pl-PL" sz="1300"/>
              <a:t>Biała Tarnowska,</a:t>
            </a:r>
          </a:p>
          <a:p>
            <a:pPr>
              <a:lnSpc>
                <a:spcPct val="80000"/>
              </a:lnSpc>
            </a:pPr>
            <a:r>
              <a:rPr lang="pl-PL" sz="1300"/>
              <a:t>Krynica,</a:t>
            </a:r>
          </a:p>
          <a:p>
            <a:pPr>
              <a:lnSpc>
                <a:spcPct val="80000"/>
              </a:lnSpc>
            </a:pPr>
            <a:r>
              <a:rPr lang="pl-PL" sz="1300"/>
              <a:t>Łabowa,</a:t>
            </a:r>
          </a:p>
          <a:p>
            <a:pPr>
              <a:lnSpc>
                <a:spcPct val="80000"/>
              </a:lnSpc>
            </a:pPr>
            <a:r>
              <a:rPr lang="pl-PL" sz="1300"/>
              <a:t>Nawojowa,</a:t>
            </a:r>
          </a:p>
          <a:p>
            <a:pPr>
              <a:lnSpc>
                <a:spcPct val="80000"/>
              </a:lnSpc>
            </a:pPr>
            <a:r>
              <a:rPr lang="pl-PL" sz="1300"/>
              <a:t>Beskid Sądecki,</a:t>
            </a:r>
          </a:p>
          <a:p>
            <a:pPr>
              <a:lnSpc>
                <a:spcPct val="80000"/>
              </a:lnSpc>
            </a:pPr>
            <a:r>
              <a:rPr lang="pl-PL" sz="1300"/>
              <a:t>Ostoje Nietoperzy okolic Bukowca,</a:t>
            </a:r>
          </a:p>
          <a:p>
            <a:pPr>
              <a:lnSpc>
                <a:spcPct val="80000"/>
              </a:lnSpc>
            </a:pPr>
            <a:r>
              <a:rPr lang="pl-PL" sz="1300"/>
              <a:t>Liwocz,</a:t>
            </a:r>
          </a:p>
          <a:p>
            <a:pPr>
              <a:lnSpc>
                <a:spcPct val="80000"/>
              </a:lnSpc>
            </a:pPr>
            <a:r>
              <a:rPr lang="pl-PL" sz="1300"/>
              <a:t>Pasmo Brzanki,</a:t>
            </a:r>
          </a:p>
          <a:p>
            <a:pPr>
              <a:lnSpc>
                <a:spcPct val="80000"/>
              </a:lnSpc>
            </a:pPr>
            <a:r>
              <a:rPr lang="pl-PL" sz="1300"/>
              <a:t>Bednarka,</a:t>
            </a:r>
          </a:p>
          <a:p>
            <a:pPr>
              <a:lnSpc>
                <a:spcPct val="80000"/>
              </a:lnSpc>
            </a:pPr>
            <a:r>
              <a:rPr lang="pl-PL" sz="1300"/>
              <a:t>Górna Ropa,</a:t>
            </a:r>
          </a:p>
          <a:p>
            <a:pPr>
              <a:lnSpc>
                <a:spcPct val="80000"/>
              </a:lnSpc>
            </a:pPr>
            <a:r>
              <a:rPr lang="pl-PL" sz="1300"/>
              <a:t>Ostoja Magurska,</a:t>
            </a:r>
          </a:p>
          <a:p>
            <a:pPr>
              <a:lnSpc>
                <a:spcPct val="80000"/>
              </a:lnSpc>
            </a:pPr>
            <a:r>
              <a:rPr lang="pl-PL" sz="1300"/>
              <a:t>Ostoje nietoperzy powiatu gorlickiego,</a:t>
            </a:r>
          </a:p>
          <a:p>
            <a:pPr>
              <a:lnSpc>
                <a:spcPct val="80000"/>
              </a:lnSpc>
            </a:pPr>
            <a:r>
              <a:rPr lang="pl-PL" sz="1300"/>
              <a:t>Radocyna,</a:t>
            </a:r>
          </a:p>
          <a:p>
            <a:pPr>
              <a:lnSpc>
                <a:spcPct val="80000"/>
              </a:lnSpc>
            </a:pPr>
            <a:r>
              <a:rPr lang="pl-PL" sz="1300"/>
              <a:t>Wisłoka z dopływami,</a:t>
            </a:r>
          </a:p>
          <a:p>
            <a:pPr>
              <a:lnSpc>
                <a:spcPct val="80000"/>
              </a:lnSpc>
            </a:pPr>
            <a:r>
              <a:rPr lang="pl-PL" sz="1300"/>
              <a:t>Źródliska Wisłoki,</a:t>
            </a:r>
          </a:p>
          <a:p>
            <a:pPr>
              <a:lnSpc>
                <a:spcPct val="80000"/>
              </a:lnSpc>
            </a:pPr>
            <a:endParaRPr lang="pl-PL" sz="1300"/>
          </a:p>
          <a:p>
            <a:pPr>
              <a:lnSpc>
                <a:spcPct val="80000"/>
              </a:lnSpc>
            </a:pPr>
            <a:endParaRPr lang="pl-PL" sz="12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/>
          <a:lstStyle/>
          <a:p>
            <a:r>
              <a:rPr lang="pl-PL" sz="2400"/>
              <a:t>Obszary Natura 2000 w Beskidach i na Pogórzu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6613"/>
            <a:ext cx="4043363" cy="58324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1500"/>
              <a:t>Podkarpackie:</a:t>
            </a:r>
          </a:p>
          <a:p>
            <a:pPr>
              <a:lnSpc>
                <a:spcPct val="80000"/>
              </a:lnSpc>
            </a:pPr>
            <a:r>
              <a:rPr lang="pl-PL" sz="1500"/>
              <a:t>Bieszczady,</a:t>
            </a:r>
          </a:p>
          <a:p>
            <a:pPr>
              <a:lnSpc>
                <a:spcPct val="80000"/>
              </a:lnSpc>
            </a:pPr>
            <a:r>
              <a:rPr lang="pl-PL" sz="1500"/>
              <a:t>Góry Słonne,</a:t>
            </a:r>
          </a:p>
          <a:p>
            <a:pPr>
              <a:lnSpc>
                <a:spcPct val="80000"/>
              </a:lnSpc>
            </a:pPr>
            <a:r>
              <a:rPr lang="pl-PL" sz="1500"/>
              <a:t>Pogórze Przemyskie,</a:t>
            </a:r>
          </a:p>
          <a:p>
            <a:pPr>
              <a:lnSpc>
                <a:spcPct val="80000"/>
              </a:lnSpc>
            </a:pPr>
            <a:r>
              <a:rPr lang="pl-PL" sz="1500"/>
              <a:t>Moczary,</a:t>
            </a:r>
          </a:p>
          <a:p>
            <a:pPr>
              <a:lnSpc>
                <a:spcPct val="80000"/>
              </a:lnSpc>
            </a:pPr>
            <a:r>
              <a:rPr lang="pl-PL" sz="1500"/>
              <a:t>Dylągowa Dynowska,</a:t>
            </a:r>
          </a:p>
          <a:p>
            <a:pPr>
              <a:lnSpc>
                <a:spcPct val="80000"/>
              </a:lnSpc>
            </a:pPr>
            <a:r>
              <a:rPr lang="pl-PL" sz="1500"/>
              <a:t>Kościół w Dydni,</a:t>
            </a:r>
          </a:p>
          <a:p>
            <a:pPr>
              <a:lnSpc>
                <a:spcPct val="80000"/>
              </a:lnSpc>
            </a:pPr>
            <a:r>
              <a:rPr lang="pl-PL" sz="1500"/>
              <a:t>Ostoja Czarnorzecka,</a:t>
            </a:r>
          </a:p>
          <a:p>
            <a:pPr>
              <a:lnSpc>
                <a:spcPct val="80000"/>
              </a:lnSpc>
            </a:pPr>
            <a:r>
              <a:rPr lang="pl-PL" sz="1500"/>
              <a:t>San,</a:t>
            </a:r>
          </a:p>
          <a:p>
            <a:pPr>
              <a:lnSpc>
                <a:spcPct val="80000"/>
              </a:lnSpc>
            </a:pPr>
            <a:r>
              <a:rPr lang="pl-PL" sz="1500"/>
              <a:t>Wisłok Środkowy z dopływami,</a:t>
            </a:r>
          </a:p>
          <a:p>
            <a:pPr>
              <a:lnSpc>
                <a:spcPct val="80000"/>
              </a:lnSpc>
            </a:pPr>
            <a:r>
              <a:rPr lang="pl-PL" sz="1500"/>
              <a:t>Las nad Braciejową,</a:t>
            </a:r>
          </a:p>
          <a:p>
            <a:pPr>
              <a:lnSpc>
                <a:spcPct val="80000"/>
              </a:lnSpc>
            </a:pPr>
            <a:r>
              <a:rPr lang="pl-PL" sz="1500"/>
              <a:t>Wisłoka,</a:t>
            </a:r>
          </a:p>
          <a:p>
            <a:pPr>
              <a:lnSpc>
                <a:spcPct val="80000"/>
              </a:lnSpc>
            </a:pPr>
            <a:r>
              <a:rPr lang="pl-PL" sz="1500"/>
              <a:t>Golesz k/Jasła,</a:t>
            </a:r>
          </a:p>
          <a:p>
            <a:pPr>
              <a:lnSpc>
                <a:spcPct val="80000"/>
              </a:lnSpc>
            </a:pPr>
            <a:r>
              <a:rPr lang="pl-PL" sz="1500"/>
              <a:t>Józefów – Wola Dębowiecka,</a:t>
            </a:r>
          </a:p>
          <a:p>
            <a:pPr>
              <a:lnSpc>
                <a:spcPct val="80000"/>
              </a:lnSpc>
            </a:pPr>
            <a:r>
              <a:rPr lang="pl-PL" sz="1500"/>
              <a:t>Kościół w Skalniku,</a:t>
            </a:r>
          </a:p>
          <a:p>
            <a:pPr>
              <a:lnSpc>
                <a:spcPct val="80000"/>
              </a:lnSpc>
            </a:pPr>
            <a:r>
              <a:rPr lang="pl-PL" sz="1500"/>
              <a:t>Las Niegłowicki,</a:t>
            </a:r>
          </a:p>
          <a:p>
            <a:pPr>
              <a:lnSpc>
                <a:spcPct val="80000"/>
              </a:lnSpc>
            </a:pPr>
            <a:r>
              <a:rPr lang="pl-PL" sz="1500"/>
              <a:t>Łąki nad Młynówką,</a:t>
            </a:r>
          </a:p>
          <a:p>
            <a:pPr>
              <a:lnSpc>
                <a:spcPct val="80000"/>
              </a:lnSpc>
            </a:pPr>
            <a:r>
              <a:rPr lang="pl-PL" sz="1500"/>
              <a:t>Łysa Góra,</a:t>
            </a:r>
          </a:p>
          <a:p>
            <a:pPr>
              <a:lnSpc>
                <a:spcPct val="80000"/>
              </a:lnSpc>
            </a:pPr>
            <a:r>
              <a:rPr lang="pl-PL" sz="1500"/>
              <a:t>Jasiołka,</a:t>
            </a:r>
          </a:p>
          <a:p>
            <a:pPr>
              <a:lnSpc>
                <a:spcPct val="80000"/>
              </a:lnSpc>
            </a:pPr>
            <a:r>
              <a:rPr lang="pl-PL" sz="1500"/>
              <a:t>Kościół w Równem,</a:t>
            </a:r>
          </a:p>
          <a:p>
            <a:pPr>
              <a:lnSpc>
                <a:spcPct val="80000"/>
              </a:lnSpc>
            </a:pPr>
            <a:r>
              <a:rPr lang="pl-PL" sz="1500"/>
              <a:t>Ladzin,</a:t>
            </a:r>
          </a:p>
          <a:p>
            <a:pPr>
              <a:lnSpc>
                <a:spcPct val="80000"/>
              </a:lnSpc>
            </a:pPr>
            <a:r>
              <a:rPr lang="pl-PL" sz="1500"/>
              <a:t>Łąki nad Wojkówką,</a:t>
            </a:r>
          </a:p>
          <a:p>
            <a:pPr>
              <a:lnSpc>
                <a:spcPct val="80000"/>
              </a:lnSpc>
            </a:pPr>
            <a:r>
              <a:rPr lang="pl-PL" sz="1500"/>
              <a:t>Łąki w Kombroni,</a:t>
            </a:r>
          </a:p>
          <a:p>
            <a:pPr>
              <a:lnSpc>
                <a:spcPct val="80000"/>
              </a:lnSpc>
            </a:pPr>
            <a:r>
              <a:rPr lang="pl-PL" sz="1500"/>
              <a:t>Ostoja Jaśliska</a:t>
            </a:r>
          </a:p>
          <a:p>
            <a:pPr>
              <a:lnSpc>
                <a:spcPct val="80000"/>
              </a:lnSpc>
            </a:pPr>
            <a:endParaRPr lang="pl-PL" sz="1500"/>
          </a:p>
          <a:p>
            <a:pPr>
              <a:lnSpc>
                <a:spcPct val="80000"/>
              </a:lnSpc>
            </a:pPr>
            <a:endParaRPr lang="pl-PL" sz="1400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836613"/>
            <a:ext cx="4038600" cy="5289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1600"/>
              <a:t>Dorzecze Górnego Sanu,</a:t>
            </a:r>
          </a:p>
          <a:p>
            <a:pPr>
              <a:lnSpc>
                <a:spcPct val="80000"/>
              </a:lnSpc>
            </a:pPr>
            <a:r>
              <a:rPr lang="pl-PL" sz="1600"/>
              <a:t>Nad Husowem – Pogórze Dynowskie,</a:t>
            </a:r>
          </a:p>
          <a:p>
            <a:pPr>
              <a:lnSpc>
                <a:spcPct val="80000"/>
              </a:lnSpc>
            </a:pPr>
            <a:r>
              <a:rPr lang="pl-PL" sz="1600"/>
              <a:t>Fort Salis Soglio,</a:t>
            </a:r>
          </a:p>
          <a:p>
            <a:pPr>
              <a:lnSpc>
                <a:spcPct val="80000"/>
              </a:lnSpc>
            </a:pPr>
            <a:r>
              <a:rPr lang="pl-PL" sz="1600"/>
              <a:t>Ostoja Przemyska,</a:t>
            </a:r>
          </a:p>
          <a:p>
            <a:pPr>
              <a:lnSpc>
                <a:spcPct val="80000"/>
              </a:lnSpc>
            </a:pPr>
            <a:r>
              <a:rPr lang="pl-PL" sz="1600"/>
              <a:t>Jaćmierz,</a:t>
            </a:r>
          </a:p>
          <a:p>
            <a:pPr>
              <a:lnSpc>
                <a:spcPct val="80000"/>
              </a:lnSpc>
            </a:pPr>
            <a:r>
              <a:rPr lang="pl-PL" sz="1600"/>
              <a:t>Kościół w Nowosielcach,</a:t>
            </a:r>
          </a:p>
          <a:p>
            <a:pPr>
              <a:lnSpc>
                <a:spcPct val="80000"/>
              </a:lnSpc>
            </a:pPr>
            <a:r>
              <a:rPr lang="pl-PL" sz="1600"/>
              <a:t>Las Hrabieński,</a:t>
            </a:r>
          </a:p>
          <a:p>
            <a:pPr>
              <a:lnSpc>
                <a:spcPct val="80000"/>
              </a:lnSpc>
            </a:pPr>
            <a:r>
              <a:rPr lang="pl-PL" sz="1600"/>
              <a:t>Patria nad Odrzechową,</a:t>
            </a:r>
          </a:p>
          <a:p>
            <a:pPr>
              <a:lnSpc>
                <a:spcPct val="80000"/>
              </a:lnSpc>
            </a:pPr>
            <a:r>
              <a:rPr lang="pl-PL" sz="1600"/>
              <a:t>Klonówka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pl-PL" sz="3200"/>
              <a:t>Użytki ekologiczne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000"/>
              <a:t>Istotnym powodem tworzenia użytków ekologicznych jest potrzeba objęcia ochroną niewielkich powierzchniowo obiektów, ale cennych pod względem przyrodniczym. Nie mogły one być objęte ochroną rezerwatową ze względu na niewielką powierzchnię i zazwyczaj mniejszą rangę ich walorów przyrodniczych ,</a:t>
            </a:r>
          </a:p>
          <a:p>
            <a:pPr>
              <a:lnSpc>
                <a:spcPct val="80000"/>
              </a:lnSpc>
            </a:pPr>
            <a:r>
              <a:rPr lang="pl-PL" sz="2000"/>
              <a:t>Użytek ekologiczny ustanawia rada gminy w uzgodnieniu z regionalnym dyrektorem ochrony środowiska,</a:t>
            </a:r>
          </a:p>
          <a:p>
            <a:pPr>
              <a:lnSpc>
                <a:spcPct val="80000"/>
              </a:lnSpc>
            </a:pPr>
            <a:r>
              <a:rPr lang="pl-PL" sz="2000"/>
              <a:t>Użytkami ekologicznymi są naturalne zbiorniki wodne, śródpolne i śródleśne oczka wodne, kępy drzew i krzewów, bagna, torfowiska, wydmy, płaty nieużytkowanej roślinności, starorzecza, wychodnie skalne, skarpy, kamieńce, siedliska przyrodnicze oraz stanowiska rzadkich lub chronionych gatunków roślin, zwierząt, i grzybów, ich ostoje oraz miejsca rozmnażania lub miejsca sezonowego przebywania </a:t>
            </a:r>
          </a:p>
          <a:p>
            <a:pPr>
              <a:lnSpc>
                <a:spcPct val="80000"/>
              </a:lnSpc>
            </a:pPr>
            <a:r>
              <a:rPr lang="pl-PL" sz="2000"/>
              <a:t>W Polsce w 2012 r. było 7032 użytków ekologicznych,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sz="2000"/>
          </a:p>
          <a:p>
            <a:pPr>
              <a:lnSpc>
                <a:spcPct val="80000"/>
              </a:lnSpc>
            </a:pPr>
            <a:endParaRPr lang="pl-PL" sz="20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/>
              <a:t>Przykłady użytków ekologicznych w Beskidach i na Pogórzu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2000"/>
              <a:t>Beskid Śląski: Łąki na Kopcach, Łąki nad Puńcówką k/Cieszyna, Góra Tuł w Goleszowie,</a:t>
            </a:r>
          </a:p>
          <a:p>
            <a:pPr>
              <a:lnSpc>
                <a:spcPct val="80000"/>
              </a:lnSpc>
            </a:pPr>
            <a:r>
              <a:rPr lang="pl-PL" sz="2000"/>
              <a:t>Beskid Żywiecki: stawek w Złatnej, gm. Ujsoły, Hala Kamieniańska i Miziowa,</a:t>
            </a:r>
          </a:p>
          <a:p>
            <a:pPr>
              <a:lnSpc>
                <a:spcPct val="80000"/>
              </a:lnSpc>
            </a:pPr>
            <a:r>
              <a:rPr lang="pl-PL" sz="2000"/>
              <a:t>Beskid Makowski: Mokradło Śródleśne pod Uklejną, Polana Sucha, </a:t>
            </a:r>
          </a:p>
          <a:p>
            <a:pPr>
              <a:lnSpc>
                <a:spcPct val="80000"/>
              </a:lnSpc>
            </a:pPr>
            <a:r>
              <a:rPr lang="pl-PL" sz="2000"/>
              <a:t>Beskid Niski: Mokra Łąka w Czarnem,</a:t>
            </a:r>
          </a:p>
          <a:p>
            <a:pPr>
              <a:lnSpc>
                <a:spcPct val="80000"/>
              </a:lnSpc>
            </a:pPr>
            <a:r>
              <a:rPr lang="pl-PL" sz="2000"/>
              <a:t>Pogórze Wielickie: Las i stawy na Grabówkach, Staw w Rajsku, </a:t>
            </a:r>
          </a:p>
          <a:p>
            <a:pPr>
              <a:lnSpc>
                <a:spcPct val="80000"/>
              </a:lnSpc>
            </a:pPr>
            <a:r>
              <a:rPr lang="pl-PL" sz="2000"/>
              <a:t>Pieniny: Sztolnie na Górze Jarmuta,</a:t>
            </a:r>
          </a:p>
          <a:p>
            <a:pPr>
              <a:lnSpc>
                <a:spcPct val="80000"/>
              </a:lnSpc>
            </a:pPr>
            <a:r>
              <a:rPr lang="pl-PL" sz="2000"/>
              <a:t>Pogórze Spisko-Gubałowskie: stanowisko ślimaka poczwarówki górskiej – Łapsze Niżne,</a:t>
            </a:r>
          </a:p>
          <a:p>
            <a:pPr>
              <a:lnSpc>
                <a:spcPct val="80000"/>
              </a:lnSpc>
            </a:pPr>
            <a:r>
              <a:rPr lang="pl-PL" sz="2000"/>
              <a:t>Beskid Sądecki: Stary Kamieniołom w Roztoce Wlk., Park ekologiczny w Rytrze, łąska ostrożeniowa w Rytrze, Bunior – Wierchomla Wlk.</a:t>
            </a:r>
          </a:p>
          <a:p>
            <a:pPr>
              <a:lnSpc>
                <a:spcPct val="80000"/>
              </a:lnSpc>
            </a:pPr>
            <a:r>
              <a:rPr lang="pl-PL" sz="2000"/>
              <a:t>Bieszczady: Torfowiska niskie w dolinie górnego Sanu,</a:t>
            </a:r>
          </a:p>
          <a:p>
            <a:pPr>
              <a:lnSpc>
                <a:spcPct val="80000"/>
              </a:lnSpc>
            </a:pPr>
            <a:endParaRPr lang="pl-PL" sz="2000"/>
          </a:p>
          <a:p>
            <a:pPr>
              <a:lnSpc>
                <a:spcPct val="80000"/>
              </a:lnSpc>
            </a:pPr>
            <a:endParaRPr lang="pl-PL" sz="2000"/>
          </a:p>
          <a:p>
            <a:pPr>
              <a:lnSpc>
                <a:spcPct val="80000"/>
              </a:lnSpc>
            </a:pPr>
            <a:endParaRPr lang="pl-PL" sz="2000"/>
          </a:p>
          <a:p>
            <a:pPr>
              <a:lnSpc>
                <a:spcPct val="80000"/>
              </a:lnSpc>
            </a:pPr>
            <a:endParaRPr lang="pl-PL" sz="2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r>
              <a:rPr lang="pl-PL" sz="3200"/>
              <a:t>Zespoły przyrodniczo-krajobrazowe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fragmenty krajobrazu naturalnego i kulturowego zasługujące na ochronę ze względu na ich walory widokowe i estetyczne,</a:t>
            </a:r>
          </a:p>
          <a:p>
            <a:pPr>
              <a:lnSpc>
                <a:spcPct val="90000"/>
              </a:lnSpc>
            </a:pPr>
            <a:r>
              <a:rPr lang="pl-PL" sz="2400"/>
              <a:t>wyznacza się w celu ochrony wyjątkowo cennych fragmentów krajobrazu naturalnego i kulturowego, dla zachowania jego wartości przyrodniczych, kulturowych i estetycznych. Działalność na terenach objętych tą formą ochrony uwarunkowana jest opracowaniem dla nich planu zagospodarowania przestrzennego, który uwzględni postulaty przyrodników i historyków,</a:t>
            </a:r>
          </a:p>
          <a:p>
            <a:pPr>
              <a:lnSpc>
                <a:spcPct val="90000"/>
              </a:lnSpc>
            </a:pPr>
            <a:r>
              <a:rPr lang="pl-PL" sz="2400"/>
              <a:t>W Polsce 324 (2011),</a:t>
            </a:r>
          </a:p>
          <a:p>
            <a:pPr>
              <a:lnSpc>
                <a:spcPct val="90000"/>
              </a:lnSpc>
            </a:pPr>
            <a:r>
              <a:rPr lang="pl-PL" sz="2400"/>
              <a:t>Powstają w drodze rozporządzenia wojewody lub uchwały rady gminy po uzgodnieniu z regionalnym dyrektorem ochrony środowiska,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/>
              <a:t>Przykłady Zespołów Przyrodniczo-Krajobrazowych w Beskidach i na Pogórzu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2800"/>
              <a:t>Śląskie: Dolina Wapienicy, Sarni Stok, Cygański Las, Bluszcze na Górze Zamkowej w Cieszynie, Góra Bucze w Brennej,</a:t>
            </a:r>
          </a:p>
          <a:p>
            <a:r>
              <a:rPr lang="pl-PL" sz="2800"/>
              <a:t>Małopolskie: wyspa Grodzisko na Jeziorze Rożnowskim, Lubinka – Pogórze Rożnowskie, Kokocz-Ryglice Pogórze Ciężkowickie,</a:t>
            </a:r>
          </a:p>
          <a:p>
            <a:r>
              <a:rPr lang="pl-PL" sz="2800"/>
              <a:t>Podkarpackie: cmentarz w Ruskiem, Młyn w Dwerniku, Krywe, Smolnik, Cmentarz w Stuposianach, Cerkiew i młyn w Hulskiem, </a:t>
            </a:r>
          </a:p>
          <a:p>
            <a:endParaRPr lang="pl-PL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Formy Ochrony Przyrody: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2800"/>
              <a:t>Parki Narodowe,</a:t>
            </a:r>
          </a:p>
          <a:p>
            <a:pPr>
              <a:lnSpc>
                <a:spcPct val="80000"/>
              </a:lnSpc>
            </a:pPr>
            <a:r>
              <a:rPr lang="pl-PL" sz="2800"/>
              <a:t>Parki Krajobrazowe,</a:t>
            </a:r>
          </a:p>
          <a:p>
            <a:pPr>
              <a:lnSpc>
                <a:spcPct val="80000"/>
              </a:lnSpc>
            </a:pPr>
            <a:r>
              <a:rPr lang="pl-PL" sz="2800"/>
              <a:t>Rezerwaty Przyrody,</a:t>
            </a:r>
          </a:p>
          <a:p>
            <a:pPr>
              <a:lnSpc>
                <a:spcPct val="80000"/>
              </a:lnSpc>
            </a:pPr>
            <a:r>
              <a:rPr lang="pl-PL" sz="2800"/>
              <a:t>Obszary Chronionego Krajobrazu,</a:t>
            </a:r>
          </a:p>
          <a:p>
            <a:pPr>
              <a:lnSpc>
                <a:spcPct val="80000"/>
              </a:lnSpc>
            </a:pPr>
            <a:r>
              <a:rPr lang="pl-PL" sz="2800"/>
              <a:t>Obszary Natura 2000,</a:t>
            </a:r>
          </a:p>
          <a:p>
            <a:pPr>
              <a:lnSpc>
                <a:spcPct val="80000"/>
              </a:lnSpc>
            </a:pPr>
            <a:r>
              <a:rPr lang="pl-PL" sz="2800"/>
              <a:t>Użytki Ekologiczne,</a:t>
            </a:r>
          </a:p>
          <a:p>
            <a:pPr>
              <a:lnSpc>
                <a:spcPct val="80000"/>
              </a:lnSpc>
            </a:pPr>
            <a:r>
              <a:rPr lang="pl-PL" sz="2800"/>
              <a:t>Zespoły Przyrodniczo-Krajobrazowe,</a:t>
            </a:r>
          </a:p>
          <a:p>
            <a:pPr>
              <a:lnSpc>
                <a:spcPct val="80000"/>
              </a:lnSpc>
            </a:pPr>
            <a:r>
              <a:rPr lang="pl-PL" sz="2800"/>
              <a:t>Stanowiska Dokumentacyjne,</a:t>
            </a:r>
          </a:p>
          <a:p>
            <a:pPr>
              <a:lnSpc>
                <a:spcPct val="80000"/>
              </a:lnSpc>
            </a:pPr>
            <a:r>
              <a:rPr lang="pl-PL" sz="2800"/>
              <a:t>Pomniki Przyrody,</a:t>
            </a:r>
          </a:p>
          <a:p>
            <a:pPr>
              <a:lnSpc>
                <a:spcPct val="80000"/>
              </a:lnSpc>
            </a:pPr>
            <a:r>
              <a:rPr lang="pl-PL" sz="2800"/>
              <a:t>Ochrona gatunkowa roślin, zwierząt i grzybów,</a:t>
            </a:r>
          </a:p>
          <a:p>
            <a:pPr>
              <a:lnSpc>
                <a:spcPct val="80000"/>
              </a:lnSpc>
            </a:pPr>
            <a:endParaRPr lang="pl-PL" sz="2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r>
              <a:rPr lang="pl-PL" sz="2800"/>
              <a:t>Stanowiska dokumentacyjne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r>
              <a:rPr lang="pl-PL" sz="2400"/>
              <a:t>niewyodrębniające się na powierzchni lub możliwe do wyodrębnienia, ważne pod względem naukowym i dydaktycznym, miejsca występowania formacji geologicznych, nagromadzeń skamieniałości lub tworów mineralnych, jaskinie lub schroniska podskalne wraz z namuliskami oraz fragmenty eksploatowanych lub nieczynnych wyrobisk powierzchniowych i podziemnych,</a:t>
            </a:r>
          </a:p>
          <a:p>
            <a:r>
              <a:rPr lang="pl-PL" sz="2400"/>
              <a:t>W Polsce 161 najwięcej w woj. małopolskim 80, śląskim 7, podkarpackim 28,</a:t>
            </a:r>
          </a:p>
          <a:p>
            <a:r>
              <a:rPr lang="pl-PL" sz="2400"/>
              <a:t>Powstają w drodze rozporządzenia wojewody lub uchwały rady gminy po uzgodnieniu z regionalnym dyrektorem ochrony środowiska,</a:t>
            </a:r>
          </a:p>
          <a:p>
            <a:endParaRPr lang="pl-PL"/>
          </a:p>
          <a:p>
            <a:endParaRPr lang="pl-PL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/>
              <a:t>Przykłady stanowisk dokumentacyjnych w Beskidach i na Pogórzu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800"/>
              <a:t>Śląskie: odkrywka Cieszynitów w Cieszynie, Jaskinia Miecharska w Wiśle,</a:t>
            </a:r>
          </a:p>
          <a:p>
            <a:pPr>
              <a:lnSpc>
                <a:spcPct val="80000"/>
              </a:lnSpc>
            </a:pPr>
            <a:r>
              <a:rPr lang="pl-PL" sz="2800"/>
              <a:t>Małopolskie: Kopalnia Soli Wieliczka – 40 stanowisk, Kamieniołom Tursko – Pogórze Ciężkowickie, odsłonięcie geologiczne w Harbutowicach, potok Rzyczanka (Rzyki, Andrychów), Kopalnia Soli w Bochni – 27 stanowisk,</a:t>
            </a:r>
          </a:p>
          <a:p>
            <a:pPr>
              <a:lnSpc>
                <a:spcPct val="80000"/>
              </a:lnSpc>
            </a:pPr>
            <a:r>
              <a:rPr lang="pl-PL" sz="2800"/>
              <a:t>Podkarpackie: osuwisko w Woli Postołowej, sztolnie w Czarnorzekach, osuwisko Czerwona Glinka w Międzybrodziu k/Sanoka, odsłonięcie fliszu w Bandrowie, skarpa w Międzybrodziu, wodospad w Cisowej,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Pomniki Przyrody: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/>
              <a:t>prawnie chroniony twór przyrody, szczególnie cenny ze względów naukowych, zabytkowych, kulturowych i innych,</a:t>
            </a:r>
          </a:p>
          <a:p>
            <a:pPr>
              <a:lnSpc>
                <a:spcPct val="90000"/>
              </a:lnSpc>
            </a:pPr>
            <a:r>
              <a:rPr lang="pl-PL"/>
              <a:t>Ustanawia go rada gminy na wniosek,</a:t>
            </a:r>
          </a:p>
          <a:p>
            <a:pPr>
              <a:lnSpc>
                <a:spcPct val="90000"/>
              </a:lnSpc>
            </a:pPr>
            <a:r>
              <a:rPr lang="pl-PL"/>
              <a:t>W Polsce w 2012 r. było 36 316 pomników przyrody,</a:t>
            </a:r>
          </a:p>
          <a:p>
            <a:pPr>
              <a:lnSpc>
                <a:spcPct val="90000"/>
              </a:lnSpc>
            </a:pPr>
            <a:r>
              <a:rPr lang="pl-PL"/>
              <a:t>Śląskie: 1476, Małopolskie: 2244, Podkarpackie:1388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Źródła: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2800"/>
              <a:t>Ewidencja form ochrony przyrody:</a:t>
            </a:r>
          </a:p>
          <a:p>
            <a:r>
              <a:rPr lang="pl-PL" sz="2800"/>
              <a:t>Śląskie: </a:t>
            </a:r>
            <a:r>
              <a:rPr lang="pl-PL" sz="2800">
                <a:hlinkClick r:id="rId3"/>
              </a:rPr>
              <a:t>http://bip.katowice.rdos.gov.pl/inne-rejestry-publiczne</a:t>
            </a:r>
            <a:endParaRPr lang="pl-PL" sz="2800"/>
          </a:p>
          <a:p>
            <a:r>
              <a:rPr lang="pl-PL" sz="2800"/>
              <a:t>Małopolskie:</a:t>
            </a:r>
          </a:p>
          <a:p>
            <a:r>
              <a:rPr lang="pl-PL" sz="2800">
                <a:hlinkClick r:id="rId4"/>
              </a:rPr>
              <a:t>http://krakow.rdos.gov.pl/formy-ochrony-przyrody</a:t>
            </a:r>
            <a:endParaRPr lang="pl-PL" sz="2800"/>
          </a:p>
          <a:p>
            <a:r>
              <a:rPr lang="pl-PL" sz="2800"/>
              <a:t>Podkarpackie:</a:t>
            </a:r>
          </a:p>
          <a:p>
            <a:r>
              <a:rPr lang="pl-PL" sz="2800"/>
              <a:t>http://rzeszow.rdos.gov.pl/formy-ochrony-przyrody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Parki Narodowe (23)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obszar wyróżniający się szczególnymi wartościami przyrodniczymi, naukowymi, społecznymi, kulturowymi i edukacyjnymi, o powierzchni nie mniejszej niż 1000 ha, na którym ochronie podlega cała przyroda oraz walory krajobrazowe. Park narodowy tworzy się w celu zachowania różnorodności biologicznej, zasobów, tworów i składników przyrody nieożywionej i walorów krajobrazowych, przywrócenia właściwego stanu zasobów i składników przyrody oraz odtworzenia zniekształconych siedlisk przyrodniczych, siedlisk roślin, siedlisk zwierząt lub siedlisk grzybów,</a:t>
            </a:r>
          </a:p>
          <a:p>
            <a:pPr>
              <a:lnSpc>
                <a:spcPct val="90000"/>
              </a:lnSpc>
            </a:pPr>
            <a:r>
              <a:rPr lang="pl-PL" sz="2400"/>
              <a:t>Park narodowy jest tworzony w drodze rozporządzenia Rady Ministrów,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Babiogórski Park Narodowy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1600"/>
              <a:t>1925 utworzono Państwową Radę Ochrony Przyrody, jednym z jej celów było objęcie ochorną terenów babiogórskich, działali tu intesywnie Hugo Zapałowicz, Władysław Midowicz, Walery Goetel, Władysław Szafer, </a:t>
            </a:r>
          </a:p>
          <a:p>
            <a:pPr>
              <a:lnSpc>
                <a:spcPct val="80000"/>
              </a:lnSpc>
            </a:pPr>
            <a:r>
              <a:rPr lang="pl-PL" sz="1600"/>
              <a:t>1928 utworzono rezerwat o pow. 403 ha,</a:t>
            </a:r>
          </a:p>
          <a:p>
            <a:pPr>
              <a:lnSpc>
                <a:spcPct val="80000"/>
              </a:lnSpc>
            </a:pPr>
            <a:r>
              <a:rPr lang="pl-PL" sz="1600"/>
              <a:t>1933 powiększono rezerwat o 642 ha,</a:t>
            </a:r>
          </a:p>
          <a:p>
            <a:pPr>
              <a:lnSpc>
                <a:spcPct val="80000"/>
              </a:lnSpc>
            </a:pPr>
            <a:r>
              <a:rPr lang="pl-PL" sz="1600"/>
              <a:t>1954 powołanie parku narodowego o pow. 1642 ha</a:t>
            </a:r>
          </a:p>
          <a:p>
            <a:pPr>
              <a:lnSpc>
                <a:spcPct val="80000"/>
              </a:lnSpc>
            </a:pPr>
            <a:r>
              <a:rPr lang="pl-PL" sz="1600"/>
              <a:t>Symbol parku: Okrzyn Jeleni – roślina z rodziny selerowatych sięgająca do 2 m wysokości,</a:t>
            </a:r>
          </a:p>
          <a:p>
            <a:pPr>
              <a:lnSpc>
                <a:spcPct val="80000"/>
              </a:lnSpc>
            </a:pPr>
            <a:r>
              <a:rPr lang="pl-PL" sz="1600"/>
              <a:t>Schronisko Markowe Szczawiny utw. 1906 r. staraniem Hugo Zapałowicza prezesa PTT, 2007-2009 rozbiórka starego i budowa nowego schroniska,</a:t>
            </a:r>
          </a:p>
          <a:p>
            <a:pPr>
              <a:lnSpc>
                <a:spcPct val="80000"/>
              </a:lnSpc>
            </a:pPr>
            <a:r>
              <a:rPr lang="pl-PL" sz="1600"/>
              <a:t>schronisko Beskidenverein utw. 1905, zniszczone przez pożar w 1948,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643438" y="1628775"/>
            <a:ext cx="4038600" cy="4525963"/>
          </a:xfrm>
        </p:spPr>
        <p:txBody>
          <a:bodyPr/>
          <a:lstStyle/>
          <a:p>
            <a:endParaRPr lang="pl-PL" sz="2800"/>
          </a:p>
        </p:txBody>
      </p:sp>
      <p:pic>
        <p:nvPicPr>
          <p:cNvPr id="59401" name="Picture 9" descr="5da154494d2afd9c73d01c8f36a6560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628775"/>
            <a:ext cx="4032250" cy="4537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Pieniński Park Narodowy</a:t>
            </a:r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1600"/>
              <a:t>1921 utworzenie rezerwatu na wzgórzu zamkowym w Czorsztynie,</a:t>
            </a:r>
          </a:p>
          <a:p>
            <a:pPr>
              <a:lnSpc>
                <a:spcPct val="80000"/>
              </a:lnSpc>
            </a:pPr>
            <a:r>
              <a:rPr lang="pl-PL" sz="1600"/>
              <a:t>1924 protokół krakowski – normalizacja granicy polsko-czechosłowackiej i plan tworzenia rezerwatów przyrody w pasie przygranicznym,</a:t>
            </a:r>
          </a:p>
          <a:p>
            <a:pPr>
              <a:lnSpc>
                <a:spcPct val="80000"/>
              </a:lnSpc>
            </a:pPr>
            <a:r>
              <a:rPr lang="pl-PL" sz="1600"/>
              <a:t>1.06.1932 utworzenie parku narodowego, Białowieski PN 12.08, wcześniej od 1921 jako rezerwat ścisły,</a:t>
            </a:r>
          </a:p>
          <a:p>
            <a:pPr>
              <a:lnSpc>
                <a:spcPct val="80000"/>
              </a:lnSpc>
            </a:pPr>
            <a:r>
              <a:rPr lang="pl-PL" sz="1600"/>
              <a:t>12.07.1932 utworzenie słowackiego rezerwatu przyrody w Pieninach,</a:t>
            </a:r>
          </a:p>
          <a:p>
            <a:pPr>
              <a:lnSpc>
                <a:spcPct val="80000"/>
              </a:lnSpc>
            </a:pPr>
            <a:r>
              <a:rPr lang="pl-PL" sz="1600"/>
              <a:t>1954 odnowienie PPN po wojnie,</a:t>
            </a:r>
          </a:p>
          <a:p>
            <a:pPr>
              <a:lnSpc>
                <a:spcPct val="80000"/>
              </a:lnSpc>
            </a:pPr>
            <a:r>
              <a:rPr lang="pl-PL" sz="1600"/>
              <a:t>1996 poszerzenie granic PPN,</a:t>
            </a:r>
          </a:p>
          <a:p>
            <a:pPr>
              <a:lnSpc>
                <a:spcPct val="80000"/>
              </a:lnSpc>
            </a:pPr>
            <a:r>
              <a:rPr lang="pl-PL" sz="1600"/>
              <a:t>Pow. 23 tys. ha,</a:t>
            </a:r>
          </a:p>
          <a:p>
            <a:pPr>
              <a:lnSpc>
                <a:spcPct val="80000"/>
              </a:lnSpc>
            </a:pPr>
            <a:r>
              <a:rPr lang="pl-PL" sz="1600"/>
              <a:t>Symbol – Trzy Korony,</a:t>
            </a:r>
          </a:p>
        </p:txBody>
      </p:sp>
      <p:sp>
        <p:nvSpPr>
          <p:cNvPr id="61448" name="Rectangle 8"/>
          <p:cNvSpPr>
            <a:spLocks noGrp="1" noChangeArrowheads="1"/>
          </p:cNvSpPr>
          <p:nvPr>
            <p:ph sz="half" idx="2"/>
          </p:nvPr>
        </p:nvSpPr>
        <p:spPr>
          <a:xfrm>
            <a:off x="4643438" y="1628775"/>
            <a:ext cx="4038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pl-PL" sz="1600"/>
          </a:p>
        </p:txBody>
      </p:sp>
      <p:pic>
        <p:nvPicPr>
          <p:cNvPr id="61450" name="Picture 10" descr="800px-LOGO_PIENI%C5%83SKIEGO_PARKU_NARODOWE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628775"/>
            <a:ext cx="3997325" cy="4032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Gorczański Park Narodowy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1600"/>
              <a:t>1927 utworzono rezerwat im. W. Orkana w dobrach hr. Ludwika Wodzickiego, 120 ha, powiększony w latach 30-tych do 200 ha,</a:t>
            </a:r>
          </a:p>
          <a:p>
            <a:pPr>
              <a:lnSpc>
                <a:spcPct val="80000"/>
              </a:lnSpc>
            </a:pPr>
            <a:r>
              <a:rPr lang="pl-PL" sz="1600"/>
              <a:t>1935 rezerwat „Modrzewie” na pd. stokach Lubania,</a:t>
            </a:r>
          </a:p>
          <a:p>
            <a:pPr>
              <a:lnSpc>
                <a:spcPct val="80000"/>
              </a:lnSpc>
            </a:pPr>
            <a:r>
              <a:rPr lang="pl-PL" sz="1600"/>
              <a:t>1964 reaktywowano rezerwat „Turbacz” im. Orkana pow. 319 ha,</a:t>
            </a:r>
          </a:p>
          <a:p>
            <a:pPr>
              <a:lnSpc>
                <a:spcPct val="80000"/>
              </a:lnSpc>
            </a:pPr>
            <a:r>
              <a:rPr lang="pl-PL" sz="1600"/>
              <a:t>1948 w Łopusznej – rezerwat gorczańska ostoja żubra, zlikwidowany po epidemii pryszczycy,</a:t>
            </a:r>
          </a:p>
          <a:p>
            <a:pPr>
              <a:lnSpc>
                <a:spcPct val="80000"/>
              </a:lnSpc>
            </a:pPr>
            <a:r>
              <a:rPr lang="pl-PL" sz="1600"/>
              <a:t>1970 rezerwat Dolina Łopusznej, pow. 112 ha, powiększony do 185 ha w 1979,</a:t>
            </a:r>
          </a:p>
          <a:p>
            <a:pPr>
              <a:lnSpc>
                <a:spcPct val="80000"/>
              </a:lnSpc>
            </a:pPr>
            <a:r>
              <a:rPr lang="pl-PL" sz="1600"/>
              <a:t>1979 utworzenie rezerwatu Gorce o pow. 1917 ha i połączenie go z istniejącymi Dolina Łopusznej i Turbacz w jeden o pow. 2422 ha,</a:t>
            </a:r>
          </a:p>
          <a:p>
            <a:pPr>
              <a:lnSpc>
                <a:spcPct val="80000"/>
              </a:lnSpc>
            </a:pPr>
            <a:r>
              <a:rPr lang="pl-PL" sz="1600"/>
              <a:t>1981 utworzenie GPN o pow. 7000 ha,</a:t>
            </a:r>
          </a:p>
          <a:p>
            <a:pPr>
              <a:lnSpc>
                <a:spcPct val="80000"/>
              </a:lnSpc>
            </a:pPr>
            <a:r>
              <a:rPr lang="pl-PL" sz="1600"/>
              <a:t> symbol salamandra plamista,</a:t>
            </a:r>
          </a:p>
          <a:p>
            <a:pPr>
              <a:lnSpc>
                <a:spcPct val="80000"/>
              </a:lnSpc>
            </a:pPr>
            <a:endParaRPr lang="pl-PL" sz="1600"/>
          </a:p>
        </p:txBody>
      </p:sp>
      <p:sp>
        <p:nvSpPr>
          <p:cNvPr id="63496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sz="1600"/>
          </a:p>
        </p:txBody>
      </p:sp>
      <p:pic>
        <p:nvPicPr>
          <p:cNvPr id="63498" name="Picture 10" descr="19ccec3dcb7dc11689401b420e97f3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1628775"/>
            <a:ext cx="1905000" cy="1943100"/>
          </a:xfrm>
          <a:prstGeom prst="rect">
            <a:avLst/>
          </a:prstGeom>
          <a:noFill/>
        </p:spPr>
      </p:pic>
      <p:pic>
        <p:nvPicPr>
          <p:cNvPr id="63500" name="Picture 12" descr="13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32363" y="3552825"/>
            <a:ext cx="3754437" cy="2605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Magurski Park Narodowy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000"/>
              <a:t>Pierwsze plany objęcia ochroną centralnej części Beskidu Niskiego powstały w 1975 r. </a:t>
            </a:r>
          </a:p>
          <a:p>
            <a:pPr>
              <a:lnSpc>
                <a:spcPct val="90000"/>
              </a:lnSpc>
            </a:pPr>
            <a:r>
              <a:rPr lang="pl-PL" sz="2000"/>
              <a:t>Plany utowrzenia parku narodowego przedstawiano kilkakrotnie w 1983 i 1987, w 1991 rozpoczęto proces legislacyjny tworzenia PN,</a:t>
            </a:r>
          </a:p>
          <a:p>
            <a:pPr>
              <a:lnSpc>
                <a:spcPct val="90000"/>
              </a:lnSpc>
            </a:pPr>
            <a:r>
              <a:rPr lang="pl-PL" sz="2000"/>
              <a:t>Powołany w 1994,1995 rozpoczęcie działalności,</a:t>
            </a:r>
          </a:p>
          <a:p>
            <a:pPr>
              <a:lnSpc>
                <a:spcPct val="90000"/>
              </a:lnSpc>
            </a:pPr>
            <a:r>
              <a:rPr lang="pl-PL" sz="2000"/>
              <a:t>Pow. 19 400 ha</a:t>
            </a:r>
          </a:p>
          <a:p>
            <a:pPr>
              <a:lnSpc>
                <a:spcPct val="90000"/>
              </a:lnSpc>
            </a:pPr>
            <a:r>
              <a:rPr lang="pl-PL" sz="2000"/>
              <a:t>Symbol orlik krzykliwy</a:t>
            </a:r>
          </a:p>
          <a:p>
            <a:pPr>
              <a:lnSpc>
                <a:spcPct val="90000"/>
              </a:lnSpc>
            </a:pPr>
            <a:endParaRPr lang="pl-PL" sz="200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l-PL" sz="2000"/>
          </a:p>
        </p:txBody>
      </p:sp>
      <p:pic>
        <p:nvPicPr>
          <p:cNvPr id="65544" name="Picture 8" descr="logo-magurski-park-narodowy_188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628775"/>
            <a:ext cx="4059237" cy="4059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Bieszczadzki Park Narodowy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W latach 50-tych połoniny znajdowały się pod zarządem TPN,</a:t>
            </a:r>
          </a:p>
          <a:p>
            <a:pPr>
              <a:lnSpc>
                <a:spcPct val="90000"/>
              </a:lnSpc>
            </a:pPr>
            <a:r>
              <a:rPr lang="pl-PL" sz="2400"/>
              <a:t>1973 utowrzenie PN o pow. 6 000 ha obejmował gniazdo Tarnicy, Krzemienia i Halicza i Caryńską,</a:t>
            </a:r>
          </a:p>
          <a:p>
            <a:pPr>
              <a:lnSpc>
                <a:spcPct val="90000"/>
              </a:lnSpc>
            </a:pPr>
            <a:r>
              <a:rPr lang="pl-PL" sz="2400"/>
              <a:t>Poszerzenia PN 1989,1991, 1996, 1999,</a:t>
            </a:r>
          </a:p>
          <a:p>
            <a:pPr>
              <a:lnSpc>
                <a:spcPct val="90000"/>
              </a:lnSpc>
            </a:pPr>
            <a:r>
              <a:rPr lang="pl-PL" sz="2400"/>
              <a:t>Obecnie 29 200 ha,</a:t>
            </a:r>
          </a:p>
          <a:p>
            <a:pPr>
              <a:lnSpc>
                <a:spcPct val="90000"/>
              </a:lnSpc>
            </a:pPr>
            <a:r>
              <a:rPr lang="pl-PL" sz="2400"/>
              <a:t>Symbol Ryś</a:t>
            </a:r>
          </a:p>
          <a:p>
            <a:pPr>
              <a:lnSpc>
                <a:spcPct val="90000"/>
              </a:lnSpc>
            </a:pPr>
            <a:endParaRPr lang="pl-PL" sz="240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l-PL" sz="2400"/>
          </a:p>
        </p:txBody>
      </p:sp>
      <p:pic>
        <p:nvPicPr>
          <p:cNvPr id="67592" name="Picture 8" descr="620px-POL_Bieszczadzki_Park_Narodowy_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1628775"/>
            <a:ext cx="3889375" cy="3889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3168</Words>
  <Application>Microsoft Office PowerPoint</Application>
  <PresentationFormat>Pokaz na ekranie (4:3)</PresentationFormat>
  <Paragraphs>454</Paragraphs>
  <Slides>33</Slides>
  <Notes>33</Notes>
  <HiddenSlides>0</HiddenSlides>
  <MMClips>0</MMClips>
  <ScaleCrop>false</ScaleCrop>
  <HeadingPairs>
    <vt:vector size="6" baseType="variant">
      <vt:variant>
        <vt:lpstr>Używane czcionki</vt:lpstr>
      </vt:variant>
      <vt:variant>
        <vt:i4>1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33</vt:i4>
      </vt:variant>
    </vt:vector>
  </HeadingPairs>
  <TitlesOfParts>
    <vt:vector size="35" baseType="lpstr">
      <vt:lpstr>Arial</vt:lpstr>
      <vt:lpstr>Projekt domyślny</vt:lpstr>
      <vt:lpstr>OCHRONA PRZYRODY W POLSCE</vt:lpstr>
      <vt:lpstr>Ustawa o ochronie przyrody:</vt:lpstr>
      <vt:lpstr>Formy Ochrony Przyrody:</vt:lpstr>
      <vt:lpstr>Parki Narodowe (23)</vt:lpstr>
      <vt:lpstr>Babiogórski Park Narodowy</vt:lpstr>
      <vt:lpstr>Pieniński Park Narodowy</vt:lpstr>
      <vt:lpstr>Gorczański Park Narodowy</vt:lpstr>
      <vt:lpstr>Magurski Park Narodowy</vt:lpstr>
      <vt:lpstr>Bieszczadzki Park Narodowy</vt:lpstr>
      <vt:lpstr>Parki Krajobrazowe (122)</vt:lpstr>
      <vt:lpstr>Parki Krajobrazowe w Beskidach i na Pogórzu:</vt:lpstr>
      <vt:lpstr>Rezerwaty Przyrody (1481)</vt:lpstr>
      <vt:lpstr>Rodzaje rezerwatów przyrody:</vt:lpstr>
      <vt:lpstr>Rezerwaty Przyrody w Beskidach i na Pogórzu:</vt:lpstr>
      <vt:lpstr>Rezerwaty Przyrody w Beskidach i na Pogórzu:</vt:lpstr>
      <vt:lpstr>Rezerwaty Przyrody w Beskidach i na Pogórzu:</vt:lpstr>
      <vt:lpstr>Slajd 17</vt:lpstr>
      <vt:lpstr>Slajd 18</vt:lpstr>
      <vt:lpstr>Obszary Chronionego Krajobrazu</vt:lpstr>
      <vt:lpstr>OCHK w Beskidach i na Pogórzu</vt:lpstr>
      <vt:lpstr>OCHK w Beskidach i na Pogórzu</vt:lpstr>
      <vt:lpstr>Obszary Natura 2000</vt:lpstr>
      <vt:lpstr>Obszary Natura 2000 w Beskidach i na Pogórzu</vt:lpstr>
      <vt:lpstr>Obszary Natura 2000 w Beskidach i na Pogórzu</vt:lpstr>
      <vt:lpstr>Obszary Natura 2000 w Beskidach i na Pogórzu</vt:lpstr>
      <vt:lpstr>Użytki ekologiczne</vt:lpstr>
      <vt:lpstr>Przykłady użytków ekologicznych w Beskidach i na Pogórzu</vt:lpstr>
      <vt:lpstr>Zespoły przyrodniczo-krajobrazowe</vt:lpstr>
      <vt:lpstr>Przykłady Zespołów Przyrodniczo-Krajobrazowych w Beskidach i na Pogórzu</vt:lpstr>
      <vt:lpstr>Stanowiska dokumentacyjne</vt:lpstr>
      <vt:lpstr>Przykłady stanowisk dokumentacyjnych w Beskidach i na Pogórzu</vt:lpstr>
      <vt:lpstr>Pomniki Przyrody:</vt:lpstr>
      <vt:lpstr>Źródła: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OCHRONA PRZYRODY W POLSCE</dc:title>
  <dc:creator>Gaudeamus</dc:creator>
  <cp:lastModifiedBy>Użytkownik systemu Windows</cp:lastModifiedBy>
  <cp:revision>16</cp:revision>
  <dcterms:created xsi:type="dcterms:W3CDTF">2014-09-08T08:23:14Z</dcterms:created>
  <dcterms:modified xsi:type="dcterms:W3CDTF">2019-12-15T14:43:39Z</dcterms:modified>
</cp:coreProperties>
</file>