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302" r:id="rId3"/>
    <p:sldId id="303" r:id="rId4"/>
    <p:sldId id="301" r:id="rId5"/>
    <p:sldId id="306" r:id="rId6"/>
    <p:sldId id="314" r:id="rId7"/>
    <p:sldId id="315" r:id="rId8"/>
    <p:sldId id="316" r:id="rId9"/>
    <p:sldId id="278" r:id="rId10"/>
    <p:sldId id="275" r:id="rId11"/>
    <p:sldId id="274" r:id="rId12"/>
    <p:sldId id="276" r:id="rId13"/>
    <p:sldId id="277" r:id="rId14"/>
    <p:sldId id="279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5" r:id="rId23"/>
    <p:sldId id="264" r:id="rId24"/>
    <p:sldId id="266" r:id="rId25"/>
    <p:sldId id="272" r:id="rId26"/>
    <p:sldId id="268" r:id="rId27"/>
    <p:sldId id="267" r:id="rId28"/>
    <p:sldId id="269" r:id="rId29"/>
    <p:sldId id="282" r:id="rId30"/>
    <p:sldId id="283" r:id="rId31"/>
    <p:sldId id="284" r:id="rId32"/>
    <p:sldId id="289" r:id="rId33"/>
    <p:sldId id="285" r:id="rId34"/>
    <p:sldId id="286" r:id="rId35"/>
    <p:sldId id="287" r:id="rId36"/>
    <p:sldId id="288" r:id="rId37"/>
    <p:sldId id="290" r:id="rId38"/>
    <p:sldId id="291" r:id="rId39"/>
    <p:sldId id="280" r:id="rId40"/>
    <p:sldId id="270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7" r:id="rId51"/>
    <p:sldId id="313" r:id="rId52"/>
    <p:sldId id="308" r:id="rId53"/>
    <p:sldId id="309" r:id="rId54"/>
    <p:sldId id="312" r:id="rId55"/>
    <p:sldId id="310" r:id="rId56"/>
    <p:sldId id="311" r:id="rId5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AB65D-84AD-4270-A5F7-497971C11F85}" type="datetimeFigureOut">
              <a:rPr lang="pl-PL" smtClean="0"/>
              <a:pPr/>
              <a:t>14.01.2021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0C9B6F-DF38-481B-BD92-C67A6C65CAC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0C9B6F-DF38-481B-BD92-C67A6C65CACB}" type="slidenum">
              <a:rPr lang="pl-PL" smtClean="0"/>
              <a:pPr/>
              <a:t>46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0DC3-480E-4566-BA34-2DE4E9AE7A20}" type="datetimeFigureOut">
              <a:rPr lang="pl-PL" smtClean="0"/>
              <a:pPr/>
              <a:t>14.01.2021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0550-0B80-4E6F-B389-508B0C0306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0DC3-480E-4566-BA34-2DE4E9AE7A20}" type="datetimeFigureOut">
              <a:rPr lang="pl-PL" smtClean="0"/>
              <a:pPr/>
              <a:t>14.01.2021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0550-0B80-4E6F-B389-508B0C0306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0DC3-480E-4566-BA34-2DE4E9AE7A20}" type="datetimeFigureOut">
              <a:rPr lang="pl-PL" smtClean="0"/>
              <a:pPr/>
              <a:t>14.01.2021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0550-0B80-4E6F-B389-508B0C0306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0DC3-480E-4566-BA34-2DE4E9AE7A20}" type="datetimeFigureOut">
              <a:rPr lang="pl-PL" smtClean="0"/>
              <a:pPr/>
              <a:t>14.01.2021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0550-0B80-4E6F-B389-508B0C0306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0DC3-480E-4566-BA34-2DE4E9AE7A20}" type="datetimeFigureOut">
              <a:rPr lang="pl-PL" smtClean="0"/>
              <a:pPr/>
              <a:t>14.01.2021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0550-0B80-4E6F-B389-508B0C0306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0DC3-480E-4566-BA34-2DE4E9AE7A20}" type="datetimeFigureOut">
              <a:rPr lang="pl-PL" smtClean="0"/>
              <a:pPr/>
              <a:t>14.01.2021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0550-0B80-4E6F-B389-508B0C0306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0DC3-480E-4566-BA34-2DE4E9AE7A20}" type="datetimeFigureOut">
              <a:rPr lang="pl-PL" smtClean="0"/>
              <a:pPr/>
              <a:t>14.01.2021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0550-0B80-4E6F-B389-508B0C0306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0DC3-480E-4566-BA34-2DE4E9AE7A20}" type="datetimeFigureOut">
              <a:rPr lang="pl-PL" smtClean="0"/>
              <a:pPr/>
              <a:t>14.01.2021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0550-0B80-4E6F-B389-508B0C0306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0DC3-480E-4566-BA34-2DE4E9AE7A20}" type="datetimeFigureOut">
              <a:rPr lang="pl-PL" smtClean="0"/>
              <a:pPr/>
              <a:t>14.01.2021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0550-0B80-4E6F-B389-508B0C0306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0DC3-480E-4566-BA34-2DE4E9AE7A20}" type="datetimeFigureOut">
              <a:rPr lang="pl-PL" smtClean="0"/>
              <a:pPr/>
              <a:t>14.01.2021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0550-0B80-4E6F-B389-508B0C0306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0DC3-480E-4566-BA34-2DE4E9AE7A20}" type="datetimeFigureOut">
              <a:rPr lang="pl-PL" smtClean="0"/>
              <a:pPr/>
              <a:t>14.01.2021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B0550-0B80-4E6F-B389-508B0C03068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50DC3-480E-4566-BA34-2DE4E9AE7A20}" type="datetimeFigureOut">
              <a:rPr lang="pl-PL" smtClean="0"/>
              <a:pPr/>
              <a:t>14.01.2021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B0550-0B80-4E6F-B389-508B0C03068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57158" y="285728"/>
            <a:ext cx="807249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600" b="1" dirty="0" smtClean="0"/>
              <a:t>KARPATY</a:t>
            </a:r>
          </a:p>
          <a:p>
            <a:pPr algn="ctr"/>
            <a:endParaRPr lang="pl-PL" sz="7200" b="1" dirty="0" smtClean="0"/>
          </a:p>
          <a:p>
            <a:pPr algn="ctr"/>
            <a:r>
              <a:rPr lang="pl-PL" sz="6000" b="1" dirty="0" smtClean="0"/>
              <a:t>Opracowanie to dotyczy tylko Karpat Polskich. </a:t>
            </a:r>
            <a:endParaRPr lang="pl-PL" sz="115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28596" y="500042"/>
            <a:ext cx="84296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 smtClean="0"/>
              <a:t>Pogórze Zachodniobeskidzkie</a:t>
            </a:r>
            <a:endParaRPr lang="pl-PL" sz="72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000100" y="3143248"/>
            <a:ext cx="6715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/>
              <a:t>Pogórze Śląskie</a:t>
            </a:r>
          </a:p>
          <a:p>
            <a:pPr algn="ctr"/>
            <a:r>
              <a:rPr lang="pl-PL" sz="4000" b="1" dirty="0" smtClean="0"/>
              <a:t>Pogórze Wielickie </a:t>
            </a:r>
          </a:p>
          <a:p>
            <a:pPr algn="ctr"/>
            <a:r>
              <a:rPr lang="pl-PL" sz="4000" b="1" dirty="0" smtClean="0"/>
              <a:t>Pogórze Wiśnickie </a:t>
            </a:r>
            <a:endParaRPr lang="pl-PL" sz="40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37207" t="30427" r="18971" b="35177"/>
          <a:stretch>
            <a:fillRect/>
          </a:stretch>
        </p:blipFill>
        <p:spPr bwMode="auto">
          <a:xfrm>
            <a:off x="0" y="0"/>
            <a:ext cx="9174238" cy="450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643042" y="5000636"/>
            <a:ext cx="578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Pogórze Śląskie</a:t>
            </a:r>
            <a:endParaRPr lang="pl-PL" sz="24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34726" t="35719" r="23105" b="39146"/>
          <a:stretch>
            <a:fillRect/>
          </a:stretch>
        </p:blipFill>
        <p:spPr bwMode="auto">
          <a:xfrm>
            <a:off x="-1" y="285728"/>
            <a:ext cx="9144001" cy="34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500166" y="4357694"/>
            <a:ext cx="628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Pogórze Wielickie</a:t>
            </a:r>
            <a:endParaRPr lang="pl-PL" sz="24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9843" t="17198" r="2435" b="25916"/>
          <a:stretch>
            <a:fillRect/>
          </a:stretch>
        </p:blipFill>
        <p:spPr bwMode="auto">
          <a:xfrm>
            <a:off x="0" y="0"/>
            <a:ext cx="9144000" cy="418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857356" y="4929198"/>
            <a:ext cx="564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Pogórze Wiśnickie</a:t>
            </a:r>
            <a:endParaRPr lang="pl-PL" sz="24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71472" y="428604"/>
            <a:ext cx="807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 smtClean="0"/>
              <a:t>Beskidy Zachodnie </a:t>
            </a:r>
            <a:endParaRPr lang="pl-PL" sz="72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143108" y="1714488"/>
            <a:ext cx="51435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Beskid Śląski</a:t>
            </a:r>
          </a:p>
          <a:p>
            <a:pPr algn="ctr"/>
            <a:r>
              <a:rPr lang="pl-PL" sz="2000" b="1" dirty="0" smtClean="0"/>
              <a:t>Międzygórze Jabłonkowsko-Koniakowskie</a:t>
            </a:r>
          </a:p>
          <a:p>
            <a:pPr algn="ctr"/>
            <a:r>
              <a:rPr lang="pl-PL" sz="2000" b="1" dirty="0" smtClean="0"/>
              <a:t>Kotlina Żywiecka</a:t>
            </a:r>
          </a:p>
          <a:p>
            <a:pPr algn="ctr"/>
            <a:r>
              <a:rPr lang="pl-PL" sz="2000" b="1" dirty="0" smtClean="0"/>
              <a:t>Beskid Mały</a:t>
            </a:r>
          </a:p>
          <a:p>
            <a:pPr algn="ctr"/>
            <a:r>
              <a:rPr lang="pl-PL" sz="2000" b="1" dirty="0" smtClean="0"/>
              <a:t>Pasma </a:t>
            </a:r>
            <a:r>
              <a:rPr lang="pl-PL" sz="2000" b="1" dirty="0" err="1" smtClean="0"/>
              <a:t>Pewelsko-Krzeszowskie</a:t>
            </a:r>
            <a:endParaRPr lang="pl-PL" sz="2000" b="1" dirty="0" smtClean="0"/>
          </a:p>
          <a:p>
            <a:pPr algn="ctr"/>
            <a:r>
              <a:rPr lang="pl-PL" sz="2000" b="1" dirty="0" smtClean="0"/>
              <a:t>Beskid Żywiecko-Orawski</a:t>
            </a:r>
          </a:p>
          <a:p>
            <a:pPr algn="ctr"/>
            <a:r>
              <a:rPr lang="pl-PL" sz="2000" b="1" dirty="0" smtClean="0"/>
              <a:t>Beskid </a:t>
            </a:r>
            <a:r>
              <a:rPr lang="pl-PL" sz="2000" b="1" dirty="0" err="1" smtClean="0"/>
              <a:t>Żywiecko-Kysucki</a:t>
            </a:r>
            <a:endParaRPr lang="pl-PL" sz="2000" b="1" dirty="0" smtClean="0"/>
          </a:p>
          <a:p>
            <a:pPr algn="ctr"/>
            <a:r>
              <a:rPr lang="pl-PL" sz="2000" b="1" dirty="0" smtClean="0"/>
              <a:t>Działy Orawskie</a:t>
            </a:r>
          </a:p>
          <a:p>
            <a:pPr algn="ctr"/>
            <a:r>
              <a:rPr lang="pl-PL" sz="2000" b="1" dirty="0" smtClean="0"/>
              <a:t>Pogórze Orawsko-Jordanowskie</a:t>
            </a:r>
          </a:p>
          <a:p>
            <a:pPr algn="ctr"/>
            <a:r>
              <a:rPr lang="pl-PL" sz="2000" b="1" dirty="0" smtClean="0"/>
              <a:t>Beskid Makowski</a:t>
            </a:r>
          </a:p>
          <a:p>
            <a:pPr algn="ctr"/>
            <a:r>
              <a:rPr lang="pl-PL" sz="2000" b="1" dirty="0" smtClean="0"/>
              <a:t>Beskid Wyspowy</a:t>
            </a:r>
          </a:p>
          <a:p>
            <a:pPr algn="ctr"/>
            <a:r>
              <a:rPr lang="pl-PL" sz="2000" b="1" dirty="0" smtClean="0"/>
              <a:t>Gorce</a:t>
            </a:r>
          </a:p>
          <a:p>
            <a:pPr algn="ctr"/>
            <a:r>
              <a:rPr lang="pl-PL" sz="2000" b="1" dirty="0" smtClean="0"/>
              <a:t>Kotlina Sądecka</a:t>
            </a:r>
          </a:p>
          <a:p>
            <a:pPr algn="ctr"/>
            <a:r>
              <a:rPr lang="pl-PL" sz="2000" b="1" dirty="0" smtClean="0"/>
              <a:t>Beskid Sądecki</a:t>
            </a:r>
          </a:p>
          <a:p>
            <a:pPr algn="ctr"/>
            <a:r>
              <a:rPr lang="pl-PL" sz="2000" b="1" dirty="0" smtClean="0"/>
              <a:t>Pogórze Popradzkie </a:t>
            </a:r>
          </a:p>
          <a:p>
            <a:pPr algn="ctr"/>
            <a:endParaRPr lang="pl-PL" sz="20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8861" t="13229" r="18971" b="29885"/>
          <a:stretch>
            <a:fillRect/>
          </a:stretch>
        </p:blipFill>
        <p:spPr bwMode="auto">
          <a:xfrm>
            <a:off x="-1" y="0"/>
            <a:ext cx="81339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8358214" y="785794"/>
            <a:ext cx="553998" cy="471490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l-PL" sz="2400" b="1" dirty="0" smtClean="0"/>
              <a:t>Beskid  Śląski</a:t>
            </a:r>
            <a:endParaRPr lang="pl-PL" sz="24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6458" t="26458" r="3261" b="17979"/>
          <a:stretch>
            <a:fillRect/>
          </a:stretch>
        </p:blipFill>
        <p:spPr bwMode="auto">
          <a:xfrm>
            <a:off x="0" y="0"/>
            <a:ext cx="9144000" cy="451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000100" y="4929198"/>
            <a:ext cx="7000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Międzygórze Jabłonkowsko-Koniakowskie </a:t>
            </a:r>
            <a:endParaRPr lang="pl-PL" sz="24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43822" t="25135" r="22278" b="29885"/>
          <a:stretch>
            <a:fillRect/>
          </a:stretch>
        </p:blipFill>
        <p:spPr bwMode="auto">
          <a:xfrm>
            <a:off x="-1" y="0"/>
            <a:ext cx="82699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8429652" y="428604"/>
            <a:ext cx="553998" cy="571504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l-PL" sz="2400" b="1" dirty="0" smtClean="0"/>
              <a:t>Kotlina Żywiecka </a:t>
            </a:r>
            <a:endParaRPr lang="pl-PL" sz="2400" b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6380" t="22489" r="11530" b="32531"/>
          <a:stretch>
            <a:fillRect/>
          </a:stretch>
        </p:blipFill>
        <p:spPr bwMode="auto">
          <a:xfrm>
            <a:off x="0" y="0"/>
            <a:ext cx="9133514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285852" y="5357826"/>
            <a:ext cx="671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Beskid Mały</a:t>
            </a:r>
            <a:endParaRPr lang="pl-PL" sz="24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42995" t="27781" r="15664" b="37823"/>
          <a:stretch>
            <a:fillRect/>
          </a:stretch>
        </p:blipFill>
        <p:spPr bwMode="auto">
          <a:xfrm>
            <a:off x="-1" y="0"/>
            <a:ext cx="9144001" cy="47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000100" y="5143512"/>
            <a:ext cx="7358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Pasmo </a:t>
            </a:r>
            <a:r>
              <a:rPr lang="pl-PL" sz="2400" b="1" dirty="0" err="1" smtClean="0"/>
              <a:t>Pewelsko-Krzeszowskie</a:t>
            </a:r>
            <a:endParaRPr lang="pl-PL" sz="2400" b="1" dirty="0" smtClean="0"/>
          </a:p>
          <a:p>
            <a:pPr algn="ctr"/>
            <a:r>
              <a:rPr lang="pl-PL" sz="2400" b="1" dirty="0" smtClean="0"/>
              <a:t>(Pomyłka na mapie winno być Krzeszowskie </a:t>
            </a:r>
          </a:p>
          <a:p>
            <a:pPr algn="ctr"/>
            <a:r>
              <a:rPr lang="pl-PL" sz="2400" b="1" dirty="0" smtClean="0"/>
              <a:t>– na tym terenie jest miejscowość Krzeszów, a nie Krzeczów oraz potok Krzeszówka)</a:t>
            </a:r>
            <a:endParaRPr lang="pl-PL" sz="24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57158" y="500042"/>
            <a:ext cx="842968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2018 r. grupa 26 naukowców z 14 uczelni i instytucji naukowych (m.in. Jerzy Solon, Andrzej </a:t>
            </a:r>
            <a:r>
              <a:rPr lang="pl-PL" dirty="0" err="1" smtClean="0"/>
              <a:t>Richling</a:t>
            </a:r>
            <a:r>
              <a:rPr lang="pl-PL" dirty="0" smtClean="0"/>
              <a:t>, Wiesław Ziaja) opublikowała w czasopiśmie </a:t>
            </a:r>
            <a:r>
              <a:rPr lang="pl-PL" i="1" dirty="0" err="1" smtClean="0"/>
              <a:t>Geographia</a:t>
            </a:r>
            <a:r>
              <a:rPr lang="pl-PL" i="1" dirty="0" smtClean="0"/>
              <a:t> Polonica</a:t>
            </a:r>
            <a:r>
              <a:rPr lang="pl-PL" dirty="0" smtClean="0"/>
              <a:t> zmodyfikowaną wersję podziału Polski na regiony fizycznogeograficzne. </a:t>
            </a:r>
          </a:p>
          <a:p>
            <a:endParaRPr lang="pl-PL" dirty="0" smtClean="0"/>
          </a:p>
          <a:p>
            <a:r>
              <a:rPr lang="pl-PL" dirty="0" smtClean="0"/>
              <a:t>Nowy podział jest modyfikacją podziału J. Kondrackiego i A. </a:t>
            </a:r>
            <a:r>
              <a:rPr lang="pl-PL" dirty="0" err="1" smtClean="0"/>
              <a:t>Richlinga</a:t>
            </a:r>
            <a:r>
              <a:rPr lang="pl-PL" dirty="0" smtClean="0"/>
              <a:t> z 1994 r. Został on dokonany ze szczegółowością 1:50.000, a granice </a:t>
            </a:r>
            <a:r>
              <a:rPr lang="pl-PL" dirty="0" err="1" smtClean="0"/>
              <a:t>mezoregionów</a:t>
            </a:r>
            <a:r>
              <a:rPr lang="pl-PL" dirty="0" smtClean="0"/>
              <a:t> zostały ustalone z wykorzystaniem najnowszych danych i ich analiz w systemach GIS, jak również z uwzględnieniem podziałów regionalnych opracowanych w ostatnich latach w poszczególnych ośrodkach akademickich. </a:t>
            </a:r>
          </a:p>
          <a:p>
            <a:r>
              <a:rPr lang="pl-PL" dirty="0" smtClean="0"/>
              <a:t>Na opracowanie zaktualizowanego podziału na regiony nalegały także Komisja Krajobrazu Kulturowego Polskiego Towarzystwa Geograficznego oraz Polska Asocjacja Ekologii Krajobrazu. </a:t>
            </a:r>
          </a:p>
          <a:p>
            <a:endParaRPr lang="pl-PL" dirty="0" smtClean="0"/>
          </a:p>
          <a:p>
            <a:r>
              <a:rPr lang="pl-PL" dirty="0" smtClean="0"/>
              <a:t>Zmodyfikowany podział zachowuje hierarchiczny podział regionów na </a:t>
            </a:r>
            <a:r>
              <a:rPr lang="pl-PL" dirty="0" err="1" smtClean="0"/>
              <a:t>megaregiony</a:t>
            </a:r>
            <a:r>
              <a:rPr lang="pl-PL" dirty="0" smtClean="0"/>
              <a:t>, prowincje, </a:t>
            </a:r>
            <a:r>
              <a:rPr lang="pl-PL" dirty="0" err="1" smtClean="0"/>
              <a:t>podprowincje</a:t>
            </a:r>
            <a:r>
              <a:rPr lang="pl-PL" dirty="0" smtClean="0"/>
              <a:t>, makroregiony i </a:t>
            </a:r>
            <a:r>
              <a:rPr lang="pl-PL" dirty="0" err="1" smtClean="0"/>
              <a:t>mezoregiony</a:t>
            </a:r>
            <a:r>
              <a:rPr lang="pl-PL" dirty="0" smtClean="0"/>
              <a:t>; zachowane zostało też kodowanie regionów. </a:t>
            </a:r>
          </a:p>
          <a:p>
            <a:endParaRPr lang="pl-PL" dirty="0" smtClean="0"/>
          </a:p>
          <a:p>
            <a:r>
              <a:rPr lang="pl-PL" dirty="0" smtClean="0"/>
              <a:t>Zwiększeniu uległa liczba </a:t>
            </a:r>
            <a:r>
              <a:rPr lang="pl-PL" dirty="0" err="1" smtClean="0"/>
              <a:t>mezoregionów</a:t>
            </a:r>
            <a:r>
              <a:rPr lang="pl-PL" dirty="0" smtClean="0"/>
              <a:t> do 344 oraz granice </a:t>
            </a:r>
            <a:r>
              <a:rPr lang="pl-PL" dirty="0" err="1" smtClean="0"/>
              <a:t>mezoregionów</a:t>
            </a:r>
            <a:r>
              <a:rPr lang="pl-PL" dirty="0" smtClean="0"/>
              <a:t>. Nie została zmieniona liczebność jednostek wyższego rzędu, choć czasem zmieniono ich nazwy (a także granice wynikające z modyfikacji granic </a:t>
            </a:r>
            <a:r>
              <a:rPr lang="pl-PL" dirty="0" err="1" smtClean="0"/>
              <a:t>mezoregionów</a:t>
            </a:r>
            <a:r>
              <a:rPr lang="pl-PL" dirty="0" smtClean="0"/>
              <a:t>).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33900" t="25135" r="18971" b="28562"/>
          <a:stretch>
            <a:fillRect/>
          </a:stretch>
        </p:blipFill>
        <p:spPr bwMode="auto">
          <a:xfrm>
            <a:off x="0" y="0"/>
            <a:ext cx="9144000" cy="5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714348" y="5857892"/>
            <a:ext cx="792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Beskid Żywiecki </a:t>
            </a:r>
          </a:p>
          <a:p>
            <a:pPr algn="ctr"/>
            <a:r>
              <a:rPr lang="pl-PL" sz="2400" b="1" dirty="0" smtClean="0"/>
              <a:t>Beskid </a:t>
            </a:r>
            <a:r>
              <a:rPr lang="pl-PL" sz="2400" b="1" dirty="0" err="1" smtClean="0"/>
              <a:t>Żywiecko-Kysucki</a:t>
            </a:r>
            <a:r>
              <a:rPr lang="pl-PL" sz="2400" b="1" dirty="0" smtClean="0"/>
              <a:t> i Beskid Żywiecko-Orawski</a:t>
            </a:r>
            <a:endParaRPr lang="pl-PL" sz="2400" b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39687" t="14552" r="3261" b="19302"/>
          <a:stretch>
            <a:fillRect/>
          </a:stretch>
        </p:blipFill>
        <p:spPr bwMode="auto">
          <a:xfrm>
            <a:off x="1" y="0"/>
            <a:ext cx="9144000" cy="636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857224" y="6429396"/>
            <a:ext cx="735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Działy Orawskie</a:t>
            </a:r>
            <a:endParaRPr lang="pl-PL" sz="24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42995" t="23812" r="19798" b="27240"/>
          <a:stretch>
            <a:fillRect/>
          </a:stretch>
        </p:blipFill>
        <p:spPr bwMode="auto">
          <a:xfrm>
            <a:off x="-1" y="0"/>
            <a:ext cx="834081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8501090" y="500042"/>
            <a:ext cx="553998" cy="607223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l-PL" sz="2400" b="1" dirty="0" smtClean="0"/>
              <a:t>Pogórze Orawsko - Jordanowskie</a:t>
            </a:r>
            <a:endParaRPr lang="pl-PL" sz="24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3073" t="30427" r="17317" b="23271"/>
          <a:stretch>
            <a:fillRect/>
          </a:stretch>
        </p:blipFill>
        <p:spPr bwMode="auto">
          <a:xfrm>
            <a:off x="-1" y="0"/>
            <a:ext cx="9144001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785786" y="5572140"/>
            <a:ext cx="7358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Beskid Makowski – Beskid </a:t>
            </a:r>
            <a:r>
              <a:rPr lang="pl-PL" sz="2400" b="1" dirty="0"/>
              <a:t>Ś</a:t>
            </a:r>
            <a:r>
              <a:rPr lang="pl-PL" sz="2400" b="1" dirty="0" smtClean="0"/>
              <a:t>redni</a:t>
            </a:r>
            <a:endParaRPr lang="pl-PL" sz="24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25631" t="15875" r="4088" b="19302"/>
          <a:stretch>
            <a:fillRect/>
          </a:stretch>
        </p:blipFill>
        <p:spPr bwMode="auto">
          <a:xfrm>
            <a:off x="0" y="-1"/>
            <a:ext cx="9144000" cy="527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214414" y="5643578"/>
            <a:ext cx="6500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Beskid Wyspowy</a:t>
            </a:r>
            <a:endParaRPr lang="pl-PL" sz="24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39687" t="22489" r="8222" b="20625"/>
          <a:stretch>
            <a:fillRect/>
          </a:stretch>
        </p:blipFill>
        <p:spPr bwMode="auto">
          <a:xfrm>
            <a:off x="0" y="-1"/>
            <a:ext cx="9144000" cy="6241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857356" y="6429396"/>
            <a:ext cx="450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Gorce</a:t>
            </a:r>
            <a:endParaRPr lang="pl-PL" sz="24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45475" t="21166" r="17318" b="33854"/>
          <a:stretch>
            <a:fillRect/>
          </a:stretch>
        </p:blipFill>
        <p:spPr bwMode="auto">
          <a:xfrm>
            <a:off x="-1" y="0"/>
            <a:ext cx="8143901" cy="6153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500166" y="6357958"/>
            <a:ext cx="5715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Kotlina Sądecka</a:t>
            </a:r>
            <a:endParaRPr lang="pl-PL" sz="24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31419" t="24132" r="10703" b="20625"/>
          <a:stretch>
            <a:fillRect/>
          </a:stretch>
        </p:blipFill>
        <p:spPr bwMode="auto">
          <a:xfrm>
            <a:off x="42832" y="0"/>
            <a:ext cx="9101168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pole tekstowe 3"/>
          <p:cNvSpPr txBox="1"/>
          <p:nvPr/>
        </p:nvSpPr>
        <p:spPr>
          <a:xfrm>
            <a:off x="1785918" y="5715016"/>
            <a:ext cx="457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Beskid Sądecki</a:t>
            </a:r>
            <a:endParaRPr lang="pl-PL" sz="2400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33073" t="27781" r="13183" b="25917"/>
          <a:stretch>
            <a:fillRect/>
          </a:stretch>
        </p:blipFill>
        <p:spPr bwMode="auto">
          <a:xfrm>
            <a:off x="0" y="0"/>
            <a:ext cx="9154269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785918" y="5286388"/>
            <a:ext cx="6143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Pogórze Popradzkie</a:t>
            </a:r>
          </a:p>
          <a:p>
            <a:pPr algn="ctr"/>
            <a:r>
              <a:rPr lang="pl-PL" sz="2400" b="1" dirty="0" smtClean="0"/>
              <a:t>Do Pasma </a:t>
            </a:r>
            <a:r>
              <a:rPr lang="pl-PL" sz="2400" b="1" dirty="0" err="1" smtClean="0"/>
              <a:t>Dubnego</a:t>
            </a:r>
            <a:r>
              <a:rPr lang="pl-PL" sz="2400" b="1" dirty="0" smtClean="0"/>
              <a:t> i Zimnego od strony słowackiej przylegają Góry </a:t>
            </a:r>
            <a:r>
              <a:rPr lang="pl-PL" sz="2400" b="1" dirty="0" err="1" smtClean="0"/>
              <a:t>Czerchowskie</a:t>
            </a:r>
            <a:r>
              <a:rPr lang="pl-PL" sz="2400" b="1" dirty="0" smtClean="0"/>
              <a:t>  </a:t>
            </a:r>
            <a:endParaRPr lang="pl-PL" sz="24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28596" y="785794"/>
            <a:ext cx="79296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 smtClean="0"/>
              <a:t>Pogórze Środkowo Beskidzkie </a:t>
            </a:r>
            <a:endParaRPr lang="pl-PL" sz="72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3071802" y="3214686"/>
            <a:ext cx="37147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Pogórze Rożnowskie</a:t>
            </a:r>
          </a:p>
          <a:p>
            <a:pPr algn="ctr"/>
            <a:r>
              <a:rPr lang="pl-PL" sz="2000" b="1" dirty="0" smtClean="0"/>
              <a:t>Pogórze Ciężkowickie</a:t>
            </a:r>
          </a:p>
          <a:p>
            <a:pPr algn="ctr"/>
            <a:r>
              <a:rPr lang="pl-PL" sz="2000" b="1" dirty="0" smtClean="0"/>
              <a:t>Pogórze Strzyżowskie</a:t>
            </a:r>
          </a:p>
          <a:p>
            <a:pPr algn="ctr"/>
            <a:r>
              <a:rPr lang="pl-PL" sz="2000" b="1" dirty="0" smtClean="0"/>
              <a:t>Pogórze Dynowskie</a:t>
            </a:r>
          </a:p>
          <a:p>
            <a:pPr algn="ctr"/>
            <a:r>
              <a:rPr lang="pl-PL" sz="2000" b="1" dirty="0" smtClean="0"/>
              <a:t>Pogórze Przemyskie</a:t>
            </a:r>
          </a:p>
          <a:p>
            <a:pPr algn="ctr"/>
            <a:r>
              <a:rPr lang="pl-PL" sz="2000" b="1" dirty="0" smtClean="0"/>
              <a:t>Obniżenie Gorlickie</a:t>
            </a:r>
          </a:p>
          <a:p>
            <a:pPr algn="ctr"/>
            <a:r>
              <a:rPr lang="pl-PL" sz="2000" b="1" dirty="0" smtClean="0"/>
              <a:t>Kotlina Jasielsko-Krośnieńska</a:t>
            </a:r>
          </a:p>
          <a:p>
            <a:pPr algn="ctr"/>
            <a:r>
              <a:rPr lang="pl-PL" sz="2000" b="1" dirty="0" smtClean="0"/>
              <a:t>Pogórze Jasielskie</a:t>
            </a:r>
          </a:p>
          <a:p>
            <a:pPr algn="ctr"/>
            <a:r>
              <a:rPr lang="pl-PL" sz="2000" b="1" dirty="0" smtClean="0"/>
              <a:t>Pogórze Bukowskie </a:t>
            </a:r>
          </a:p>
          <a:p>
            <a:pPr algn="ctr"/>
            <a:endParaRPr lang="pl-PL" sz="20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57158" y="428604"/>
            <a:ext cx="821537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podziale tym wprowadzono nowe jednostki:</a:t>
            </a:r>
          </a:p>
          <a:p>
            <a:endParaRPr lang="pl-PL" dirty="0" smtClean="0"/>
          </a:p>
          <a:p>
            <a:r>
              <a:rPr lang="pl-PL" dirty="0" smtClean="0"/>
              <a:t>W Beskidach Międzygórze Jabłonkowsko –Koniakowskie,  Beskid Żywiecki podzielono na Beskid Żywiecko-Orawski oraz  Beskid </a:t>
            </a:r>
            <a:r>
              <a:rPr lang="pl-PL" dirty="0" err="1" smtClean="0"/>
              <a:t>Żywiecko-Kysucki</a:t>
            </a:r>
            <a:r>
              <a:rPr lang="pl-PL" dirty="0" smtClean="0"/>
              <a:t>,  z Beskidu Średniego wydzielono nową jednostkę Pasmo </a:t>
            </a:r>
            <a:r>
              <a:rPr lang="pl-PL" dirty="0" err="1" smtClean="0"/>
              <a:t>Pewelsko-Krzeszowskie</a:t>
            </a:r>
            <a:r>
              <a:rPr lang="pl-PL" dirty="0" smtClean="0"/>
              <a:t>. Ponadto z Dawnego Beskidu Żywieckiego wydzielono jeszcze Działy Orawskie i  Pogórze Orawsko-Jordanowskie.  Kotlinę Rabczańska skreślono i włączono do Pogórza Orawsko –Jordanowskiego.  Określono </a:t>
            </a:r>
            <a:r>
              <a:rPr lang="pl-PL" dirty="0" err="1" smtClean="0"/>
              <a:t>Beskid</a:t>
            </a:r>
            <a:r>
              <a:rPr lang="pl-PL" dirty="0" smtClean="0"/>
              <a:t> Średni jako pasmo składające się z dawnej części  zawartej pomiędzy Doliną Skawy a Doliną Raby oraz z Pasma Lubomira i Łysiny.  </a:t>
            </a:r>
          </a:p>
          <a:p>
            <a:r>
              <a:rPr lang="pl-PL" dirty="0" smtClean="0"/>
              <a:t>Z Beskidu Sądeckiego wydzielono Pogórze Popradzkie do którego należy po polskiej stronie Pasmo Zimnego i </a:t>
            </a:r>
            <a:r>
              <a:rPr lang="pl-PL" dirty="0" err="1" smtClean="0"/>
              <a:t>Dubnego</a:t>
            </a:r>
            <a:r>
              <a:rPr lang="pl-PL" dirty="0" smtClean="0"/>
              <a:t> oraz Pasmo </a:t>
            </a:r>
            <a:r>
              <a:rPr lang="pl-PL" dirty="0" err="1" smtClean="0"/>
              <a:t>Eliaszówki</a:t>
            </a:r>
            <a:r>
              <a:rPr lang="pl-PL" dirty="0" smtClean="0"/>
              <a:t> a po słowackiej stronie Góry </a:t>
            </a:r>
            <a:r>
              <a:rPr lang="pl-PL" dirty="0" err="1" smtClean="0"/>
              <a:t>Lubowniańskie</a:t>
            </a:r>
            <a:r>
              <a:rPr lang="pl-PL" dirty="0" smtClean="0"/>
              <a:t> (</a:t>
            </a:r>
            <a:r>
              <a:rPr lang="pl-PL" dirty="0" err="1" smtClean="0"/>
              <a:t>Lubowelskie</a:t>
            </a:r>
            <a:r>
              <a:rPr lang="pl-PL" dirty="0" smtClean="0"/>
              <a:t>). </a:t>
            </a:r>
          </a:p>
          <a:p>
            <a:endParaRPr lang="pl-PL" dirty="0" smtClean="0"/>
          </a:p>
          <a:p>
            <a:r>
              <a:rPr lang="pl-PL" dirty="0" smtClean="0"/>
              <a:t>Pozmieniano i uściślono nazwy na Podtatrzu:  Kotlina Orawsko-Nowotarska, Pogórze Przedtatrzańskie i Bruzda Podtatrzańska </a:t>
            </a:r>
          </a:p>
          <a:p>
            <a:r>
              <a:rPr lang="pl-PL" dirty="0" smtClean="0"/>
              <a:t>W Tatrach wydzielono nową jednostkę w postaci: Tatry Reglowe.  </a:t>
            </a:r>
          </a:p>
          <a:p>
            <a:endParaRPr lang="pl-PL" dirty="0" smtClean="0"/>
          </a:p>
          <a:p>
            <a:endParaRPr lang="pl-PL" dirty="0" smtClean="0"/>
          </a:p>
          <a:p>
            <a:pPr algn="ctr"/>
            <a:r>
              <a:rPr lang="pl-PL" b="1" dirty="0" smtClean="0"/>
              <a:t>Zmiany te wydają się celowe, określają jednoznacznie nazwy.</a:t>
            </a:r>
          </a:p>
          <a:p>
            <a:pPr algn="ctr"/>
            <a:r>
              <a:rPr lang="pl-PL" b="1" dirty="0" smtClean="0"/>
              <a:t>Porządkują również granice i przebieg poszczególnych pasm. </a:t>
            </a:r>
            <a:endParaRPr lang="pl-PL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59531" t="29104" r="11530" b="27239"/>
          <a:stretch>
            <a:fillRect/>
          </a:stretch>
        </p:blipFill>
        <p:spPr bwMode="auto">
          <a:xfrm>
            <a:off x="0" y="0"/>
            <a:ext cx="72736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7286644" y="785794"/>
            <a:ext cx="1857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Pogórze </a:t>
            </a:r>
          </a:p>
          <a:p>
            <a:r>
              <a:rPr lang="pl-PL" sz="2400" b="1" dirty="0" smtClean="0"/>
              <a:t>Rożnowskie</a:t>
            </a:r>
            <a:endParaRPr lang="pl-PL" sz="24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57051" t="30427" r="12356" b="23271"/>
          <a:stretch>
            <a:fillRect/>
          </a:stretch>
        </p:blipFill>
        <p:spPr bwMode="auto">
          <a:xfrm>
            <a:off x="0" y="0"/>
            <a:ext cx="72498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7215206" y="2071678"/>
            <a:ext cx="1928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Pogórze Ciężkowickie </a:t>
            </a:r>
            <a:endParaRPr lang="pl-PL" sz="24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4804" t="13229" r="10703" b="14010"/>
          <a:stretch>
            <a:fillRect/>
          </a:stretch>
        </p:blipFill>
        <p:spPr bwMode="auto">
          <a:xfrm>
            <a:off x="214282" y="0"/>
            <a:ext cx="861149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000100" y="6357958"/>
            <a:ext cx="742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Pogórze Strzyżowskie</a:t>
            </a:r>
            <a:endParaRPr lang="pl-PL" sz="24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5553" t="25135" r="11530" b="20625"/>
          <a:stretch>
            <a:fillRect/>
          </a:stretch>
        </p:blipFill>
        <p:spPr bwMode="auto">
          <a:xfrm>
            <a:off x="0" y="142852"/>
            <a:ext cx="914406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142976" y="6143644"/>
            <a:ext cx="6643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Pogórze Dynowskie</a:t>
            </a:r>
            <a:endParaRPr lang="pl-PL" sz="24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55397" t="30427" r="14837" b="23271"/>
          <a:stretch>
            <a:fillRect/>
          </a:stretch>
        </p:blipFill>
        <p:spPr bwMode="auto">
          <a:xfrm>
            <a:off x="-1" y="0"/>
            <a:ext cx="70539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7143768" y="1428736"/>
            <a:ext cx="1785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Pogórze Przemyskie</a:t>
            </a:r>
            <a:endParaRPr lang="pl-PL" sz="24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3151" t="14552" r="4088" b="21948"/>
          <a:stretch>
            <a:fillRect/>
          </a:stretch>
        </p:blipFill>
        <p:spPr bwMode="auto">
          <a:xfrm>
            <a:off x="-1" y="0"/>
            <a:ext cx="9167833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2071670" y="5500702"/>
            <a:ext cx="471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Obniżenie Gorlickie</a:t>
            </a:r>
            <a:endParaRPr lang="pl-PL" sz="24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9765" t="15875" r="2435" b="15333"/>
          <a:stretch>
            <a:fillRect/>
          </a:stretch>
        </p:blipFill>
        <p:spPr bwMode="auto">
          <a:xfrm>
            <a:off x="-1" y="0"/>
            <a:ext cx="9124793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071538" y="5929330"/>
            <a:ext cx="685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Kotlina Jasielsko-Krośnieńska</a:t>
            </a:r>
            <a:endParaRPr lang="pl-PL" sz="24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47129" t="23812" r="8222" b="29885"/>
          <a:stretch>
            <a:fillRect/>
          </a:stretch>
        </p:blipFill>
        <p:spPr bwMode="auto">
          <a:xfrm>
            <a:off x="-1" y="0"/>
            <a:ext cx="9148109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428728" y="6215082"/>
            <a:ext cx="6000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Pogórze Jasielskie</a:t>
            </a:r>
            <a:endParaRPr lang="pl-PL" sz="2400" b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2246" t="23812" r="4915" b="23271"/>
          <a:stretch>
            <a:fillRect/>
          </a:stretch>
        </p:blipFill>
        <p:spPr bwMode="auto">
          <a:xfrm>
            <a:off x="0" y="0"/>
            <a:ext cx="9144000" cy="481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071538" y="5429264"/>
            <a:ext cx="6215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Pogórze Bukowskie</a:t>
            </a:r>
            <a:endParaRPr lang="pl-PL" sz="24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00034" y="857232"/>
            <a:ext cx="814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 smtClean="0"/>
              <a:t>Beskidy Środkowe </a:t>
            </a:r>
            <a:endParaRPr lang="pl-PL" sz="72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928662" y="3643314"/>
            <a:ext cx="36433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/>
              <a:t>Beskid Niski</a:t>
            </a:r>
          </a:p>
          <a:p>
            <a:pPr algn="ctr"/>
            <a:endParaRPr lang="pl-PL" sz="2000" b="1" dirty="0" smtClean="0"/>
          </a:p>
          <a:p>
            <a:pPr algn="ctr"/>
            <a:endParaRPr lang="pl-PL" sz="2000" b="1" dirty="0" smtClean="0"/>
          </a:p>
          <a:p>
            <a:pPr algn="ctr"/>
            <a:r>
              <a:rPr lang="pl-PL" sz="2000" b="1" dirty="0" smtClean="0"/>
              <a:t>Po stronie Słowackiej zalicza się tu również Pogórze </a:t>
            </a:r>
            <a:r>
              <a:rPr lang="pl-PL" sz="2000" b="1" dirty="0" err="1" smtClean="0"/>
              <a:t>Ondawskie</a:t>
            </a:r>
            <a:r>
              <a:rPr lang="pl-PL" sz="2000" b="1" dirty="0" smtClean="0"/>
              <a:t> i  </a:t>
            </a:r>
            <a:r>
              <a:rPr lang="pl-PL" sz="2000" b="1" dirty="0" err="1" smtClean="0"/>
              <a:t>Laboreckie</a:t>
            </a:r>
            <a:r>
              <a:rPr lang="pl-PL" sz="2000" b="1" dirty="0" smtClean="0"/>
              <a:t> </a:t>
            </a:r>
            <a:endParaRPr lang="pl-PL" sz="20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47956" t="33073" r="4915" b="36500"/>
          <a:stretch>
            <a:fillRect/>
          </a:stretch>
        </p:blipFill>
        <p:spPr bwMode="auto">
          <a:xfrm>
            <a:off x="0" y="285728"/>
            <a:ext cx="9144000" cy="368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500034" y="4286256"/>
            <a:ext cx="78581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Karpaty Polskie – prowincja podzielona na </a:t>
            </a:r>
          </a:p>
          <a:p>
            <a:r>
              <a:rPr lang="pl-PL" dirty="0" smtClean="0"/>
              <a:t>3 </a:t>
            </a:r>
            <a:r>
              <a:rPr lang="pl-PL" dirty="0" err="1" smtClean="0"/>
              <a:t>Podprowincje</a:t>
            </a:r>
            <a:endParaRPr lang="pl-PL" dirty="0" smtClean="0"/>
          </a:p>
          <a:p>
            <a:r>
              <a:rPr lang="pl-PL" dirty="0" smtClean="0"/>
              <a:t>	7 Makroregionów</a:t>
            </a:r>
          </a:p>
          <a:p>
            <a:r>
              <a:rPr lang="pl-PL" dirty="0" smtClean="0"/>
              <a:t>		36 </a:t>
            </a:r>
            <a:r>
              <a:rPr lang="pl-PL" dirty="0" err="1" smtClean="0"/>
              <a:t>Mezoregionów</a:t>
            </a:r>
            <a:r>
              <a:rPr lang="pl-PL" dirty="0" smtClean="0"/>
              <a:t> </a:t>
            </a:r>
          </a:p>
          <a:p>
            <a:r>
              <a:rPr lang="pl-PL" dirty="0" smtClean="0"/>
              <a:t>			?? Mikroregionów   </a:t>
            </a:r>
            <a:endParaRPr lang="pl-PL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28939" t="26458" r="4088" b="20625"/>
          <a:stretch>
            <a:fillRect/>
          </a:stretch>
        </p:blipFill>
        <p:spPr bwMode="auto">
          <a:xfrm>
            <a:off x="-1" y="0"/>
            <a:ext cx="9144001" cy="4515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714480" y="5000636"/>
            <a:ext cx="5929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Beskid Niski </a:t>
            </a:r>
            <a:endParaRPr lang="pl-PL" sz="2400" b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00034" y="428604"/>
            <a:ext cx="82153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 smtClean="0"/>
              <a:t>Centralne Karpaty Zachodnie </a:t>
            </a:r>
            <a:endParaRPr lang="pl-PL" sz="9600"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00034" y="428604"/>
            <a:ext cx="79296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 smtClean="0"/>
              <a:t>Obniżenie  </a:t>
            </a:r>
          </a:p>
          <a:p>
            <a:pPr algn="ctr"/>
            <a:endParaRPr lang="pl-PL" sz="7200" b="1" dirty="0" smtClean="0"/>
          </a:p>
          <a:p>
            <a:pPr algn="ctr"/>
            <a:r>
              <a:rPr lang="pl-PL" sz="7200" b="1" dirty="0" smtClean="0"/>
              <a:t>Orawsko-Podhalańskie</a:t>
            </a:r>
            <a:endParaRPr lang="pl-PL" sz="72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571472" y="4929198"/>
            <a:ext cx="50006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Kotlina Orawsko – Nowotarska</a:t>
            </a:r>
          </a:p>
          <a:p>
            <a:r>
              <a:rPr lang="pl-PL" dirty="0" smtClean="0"/>
              <a:t>Pieniny</a:t>
            </a:r>
          </a:p>
          <a:p>
            <a:r>
              <a:rPr lang="pl-PL" dirty="0" smtClean="0"/>
              <a:t>Pogórza </a:t>
            </a:r>
            <a:r>
              <a:rPr lang="pl-PL" dirty="0" err="1" smtClean="0"/>
              <a:t>Przedtatrzanskie</a:t>
            </a:r>
            <a:endParaRPr lang="pl-PL" dirty="0" smtClean="0"/>
          </a:p>
          <a:p>
            <a:r>
              <a:rPr lang="pl-PL" dirty="0" smtClean="0"/>
              <a:t>Bruzda Podtatrzańska</a:t>
            </a:r>
          </a:p>
          <a:p>
            <a:r>
              <a:rPr lang="pl-PL" dirty="0" smtClean="0"/>
              <a:t>Magura Spiska 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36380" t="25135" r="15664" b="48406"/>
          <a:stretch>
            <a:fillRect/>
          </a:stretch>
        </p:blipFill>
        <p:spPr bwMode="auto">
          <a:xfrm>
            <a:off x="-1" y="500042"/>
            <a:ext cx="9115489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285852" y="4429132"/>
            <a:ext cx="64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Kotlina Orawsko-Nowotarska </a:t>
            </a:r>
            <a:endParaRPr lang="pl-PL" sz="2400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38034" t="33073" r="15664" b="40469"/>
          <a:stretch>
            <a:fillRect/>
          </a:stretch>
        </p:blipFill>
        <p:spPr bwMode="auto">
          <a:xfrm>
            <a:off x="0" y="142852"/>
            <a:ext cx="9144000" cy="3265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2214546" y="4071942"/>
            <a:ext cx="4857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Pieniny </a:t>
            </a:r>
            <a:endParaRPr lang="pl-PL" sz="2400" b="1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7285" t="18521" r="6569" b="21948"/>
          <a:stretch>
            <a:fillRect/>
          </a:stretch>
        </p:blipFill>
        <p:spPr bwMode="auto">
          <a:xfrm>
            <a:off x="-1" y="0"/>
            <a:ext cx="9144021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500166" y="5500702"/>
            <a:ext cx="578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Pogórza Przedtatrzańskie </a:t>
            </a:r>
            <a:endParaRPr lang="pl-PL" sz="2400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 l="21497" t="30427" b="28562"/>
          <a:stretch>
            <a:fillRect/>
          </a:stretch>
        </p:blipFill>
        <p:spPr bwMode="auto">
          <a:xfrm>
            <a:off x="-1" y="285728"/>
            <a:ext cx="9144001" cy="298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142976" y="4071942"/>
            <a:ext cx="628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Bruzda Przedtatrzańska </a:t>
            </a:r>
            <a:endParaRPr lang="pl-PL" sz="2400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38861" t="26458" r="9876" b="27240"/>
          <a:stretch>
            <a:fillRect/>
          </a:stretch>
        </p:blipFill>
        <p:spPr bwMode="auto">
          <a:xfrm>
            <a:off x="-1" y="357166"/>
            <a:ext cx="9111407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785918" y="6000768"/>
            <a:ext cx="521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Magura Spiska </a:t>
            </a:r>
            <a:endParaRPr lang="pl-PL" sz="2400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85786" y="642918"/>
            <a:ext cx="735811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1500" b="1" dirty="0" smtClean="0"/>
              <a:t>Łańcuch Tatrzański</a:t>
            </a:r>
            <a:endParaRPr lang="pl-PL" sz="115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714480" y="4714884"/>
            <a:ext cx="47149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Tatry Zachodnie</a:t>
            </a:r>
          </a:p>
          <a:p>
            <a:r>
              <a:rPr lang="pl-PL" dirty="0" smtClean="0"/>
              <a:t>Tatry Wysokie</a:t>
            </a:r>
          </a:p>
          <a:p>
            <a:r>
              <a:rPr lang="pl-PL" dirty="0" smtClean="0"/>
              <a:t>Tatry Reglowe</a:t>
            </a:r>
          </a:p>
          <a:p>
            <a:r>
              <a:rPr lang="pl-PL" dirty="0" smtClean="0"/>
              <a:t> 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23978" t="34396" r="8222" b="25916"/>
          <a:stretch>
            <a:fillRect/>
          </a:stretch>
        </p:blipFill>
        <p:spPr bwMode="auto">
          <a:xfrm>
            <a:off x="0" y="285728"/>
            <a:ext cx="9144000" cy="334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1071538" y="4286256"/>
            <a:ext cx="7286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/>
              <a:t>Tatry</a:t>
            </a:r>
            <a:endParaRPr lang="pl-PL" sz="32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4282" y="214290"/>
            <a:ext cx="4071966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latin typeface="Verdana" pitchFamily="34" charset="0"/>
                <a:ea typeface="Verdana" pitchFamily="34" charset="0"/>
              </a:rPr>
              <a:t>513 ZEWNĘTRZNE KARPATY ZACHODNIE </a:t>
            </a:r>
          </a:p>
          <a:p>
            <a:endParaRPr lang="pl-PL" sz="1200" dirty="0" smtClean="0">
              <a:latin typeface="Verdana" pitchFamily="34" charset="0"/>
              <a:ea typeface="Verdana" pitchFamily="34" charset="0"/>
            </a:endParaRPr>
          </a:p>
          <a:p>
            <a:r>
              <a:rPr lang="pl-PL" sz="1200" b="1" dirty="0" smtClean="0">
                <a:latin typeface="Verdana" pitchFamily="34" charset="0"/>
                <a:ea typeface="Verdana" pitchFamily="34" charset="0"/>
              </a:rPr>
              <a:t>513.3 Pogórze Zachodniobeskidzkie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513.32 Pogórze Śląskie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513.33 Pogórze Wielickie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513.34 Pogórze Wiśnickie </a:t>
            </a:r>
          </a:p>
          <a:p>
            <a:endParaRPr lang="pl-PL" sz="1200" dirty="0" smtClean="0">
              <a:latin typeface="Verdana" pitchFamily="34" charset="0"/>
              <a:ea typeface="Verdana" pitchFamily="34" charset="0"/>
            </a:endParaRPr>
          </a:p>
          <a:p>
            <a:r>
              <a:rPr lang="pl-PL" sz="1200" b="1" dirty="0" smtClean="0">
                <a:latin typeface="Verdana" pitchFamily="34" charset="0"/>
                <a:ea typeface="Verdana" pitchFamily="34" charset="0"/>
              </a:rPr>
              <a:t>513.4-5 Beskidy Zachodnie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513.45 Beskid Śląski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513.46 Kotlina Żywiecka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513.47 Beskid Mały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513.48 Beskid Makowski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513.49 Beskid Wyspowy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513.50 Pogórze Orawsko-Jordanowskie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513.51 Beskid Żywiecko-Orawski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513.52 Gorce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513.53 Kotlina Sądecka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513.54 Beskid Sądecki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513.55 Międzygórze Jabłonkowsko-Koniakowskie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513.56 Beskid </a:t>
            </a:r>
            <a:r>
              <a:rPr lang="pl-PL" sz="1200" dirty="0" err="1" smtClean="0">
                <a:latin typeface="Verdana" pitchFamily="34" charset="0"/>
                <a:ea typeface="Verdana" pitchFamily="34" charset="0"/>
              </a:rPr>
              <a:t>Żywiecko-Kysucki</a:t>
            </a:r>
            <a:endParaRPr lang="pl-PL" sz="1200" dirty="0" smtClean="0">
              <a:latin typeface="Verdana" pitchFamily="34" charset="0"/>
              <a:ea typeface="Verdana" pitchFamily="34" charset="0"/>
            </a:endParaRP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513.57 Pasma </a:t>
            </a:r>
            <a:r>
              <a:rPr lang="pl-PL" sz="1200" dirty="0" err="1" smtClean="0">
                <a:latin typeface="Verdana" pitchFamily="34" charset="0"/>
                <a:ea typeface="Verdana" pitchFamily="34" charset="0"/>
              </a:rPr>
              <a:t>Pewelsko-Krzeszowskie</a:t>
            </a:r>
            <a:endParaRPr lang="pl-PL" sz="1200" dirty="0" smtClean="0">
              <a:latin typeface="Verdana" pitchFamily="34" charset="0"/>
              <a:ea typeface="Verdana" pitchFamily="34" charset="0"/>
            </a:endParaRP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513.58 Działy Orawskie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513.59 Pogórze Popradzkie </a:t>
            </a:r>
          </a:p>
          <a:p>
            <a:endParaRPr lang="pl-PL" sz="1200" dirty="0" smtClean="0">
              <a:latin typeface="Verdana" pitchFamily="34" charset="0"/>
              <a:ea typeface="Verdana" pitchFamily="34" charset="0"/>
            </a:endParaRPr>
          </a:p>
          <a:p>
            <a:r>
              <a:rPr lang="pl-PL" sz="1200" b="1" dirty="0" smtClean="0">
                <a:latin typeface="Verdana" pitchFamily="34" charset="0"/>
                <a:ea typeface="Verdana" pitchFamily="34" charset="0"/>
              </a:rPr>
              <a:t>513.6 Pogórze </a:t>
            </a:r>
            <a:r>
              <a:rPr lang="pl-PL" sz="1200" b="1" dirty="0" err="1" smtClean="0">
                <a:latin typeface="Verdana" pitchFamily="34" charset="0"/>
                <a:ea typeface="Verdana" pitchFamily="34" charset="0"/>
              </a:rPr>
              <a:t>Środkowobeskidzkie</a:t>
            </a:r>
            <a:endParaRPr lang="pl-PL" sz="1200" b="1" dirty="0" smtClean="0">
              <a:latin typeface="Verdana" pitchFamily="34" charset="0"/>
              <a:ea typeface="Verdana" pitchFamily="34" charset="0"/>
            </a:endParaRP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513.61 Pogórze Rożnowskie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513.62 Pogórze Ciężkowickie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513.63 Pogórze Strzyżowskie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513.64 Pogórze Dynowskie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513.65 Pogórze Przemyskie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513.66 Obniżenie Gorlickie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513.67 Kotlina Jasielsko-Krośnieńska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513.68 Pogórze Jasielskie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513.69 Pogórze Bukowskie </a:t>
            </a:r>
          </a:p>
          <a:p>
            <a:endParaRPr lang="pl-PL" sz="1200" dirty="0" smtClean="0">
              <a:latin typeface="Verdana" pitchFamily="34" charset="0"/>
              <a:ea typeface="Verdana" pitchFamily="34" charset="0"/>
            </a:endParaRPr>
          </a:p>
          <a:p>
            <a:endParaRPr lang="pl-PL" sz="1200" dirty="0" smtClean="0">
              <a:latin typeface="Verdana" pitchFamily="34" charset="0"/>
              <a:ea typeface="Verdana" pitchFamily="34" charset="0"/>
            </a:endParaRPr>
          </a:p>
          <a:p>
            <a:endParaRPr lang="pl-PL" sz="1200" dirty="0" smtClean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786314" y="285728"/>
            <a:ext cx="392909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>
                <a:latin typeface="Verdana" pitchFamily="34" charset="0"/>
                <a:ea typeface="Verdana" pitchFamily="34" charset="0"/>
              </a:rPr>
              <a:t>513.7 Beskidy Środkowe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513.71 Beskid Niski </a:t>
            </a:r>
          </a:p>
          <a:p>
            <a:endParaRPr lang="pl-PL" sz="1200" dirty="0" smtClean="0">
              <a:latin typeface="Verdana" pitchFamily="34" charset="0"/>
              <a:ea typeface="Verdana" pitchFamily="34" charset="0"/>
            </a:endParaRPr>
          </a:p>
          <a:p>
            <a:r>
              <a:rPr lang="pl-PL" sz="1200" b="1" dirty="0" smtClean="0">
                <a:latin typeface="Verdana" pitchFamily="34" charset="0"/>
                <a:ea typeface="Verdana" pitchFamily="34" charset="0"/>
              </a:rPr>
              <a:t>514-15 CENTRALNE KARPATY ZACHODNIE</a:t>
            </a:r>
          </a:p>
          <a:p>
            <a:endParaRPr lang="pl-PL" sz="1200" dirty="0" smtClean="0">
              <a:latin typeface="Verdana" pitchFamily="34" charset="0"/>
              <a:ea typeface="Verdana" pitchFamily="34" charset="0"/>
            </a:endParaRPr>
          </a:p>
          <a:p>
            <a:r>
              <a:rPr lang="pl-PL" sz="1200" b="1" dirty="0" smtClean="0">
                <a:latin typeface="Verdana" pitchFamily="34" charset="0"/>
                <a:ea typeface="Verdana" pitchFamily="34" charset="0"/>
              </a:rPr>
              <a:t>514.1 Obniżenie Orawsko-Podhalańskie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514.11 Kotlina Orawsko – Nowotarska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514.12 Pieniny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514.13 Pogórza </a:t>
            </a:r>
            <a:r>
              <a:rPr lang="pl-PL" sz="1200" dirty="0" err="1" smtClean="0">
                <a:latin typeface="Verdana" pitchFamily="34" charset="0"/>
                <a:ea typeface="Verdana" pitchFamily="34" charset="0"/>
              </a:rPr>
              <a:t>Przedtatrzanskie</a:t>
            </a:r>
            <a:endParaRPr lang="pl-PL" sz="1200" dirty="0" smtClean="0">
              <a:latin typeface="Verdana" pitchFamily="34" charset="0"/>
              <a:ea typeface="Verdana" pitchFamily="34" charset="0"/>
            </a:endParaRP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514.14 Bruzda Podtatrzańska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514.15 Magura Spiska </a:t>
            </a:r>
          </a:p>
          <a:p>
            <a:endParaRPr lang="pl-PL" sz="1200" dirty="0" smtClean="0">
              <a:latin typeface="Verdana" pitchFamily="34" charset="0"/>
              <a:ea typeface="Verdana" pitchFamily="34" charset="0"/>
            </a:endParaRPr>
          </a:p>
          <a:p>
            <a:r>
              <a:rPr lang="pl-PL" sz="1200" b="1" dirty="0" smtClean="0">
                <a:latin typeface="Verdana" pitchFamily="34" charset="0"/>
                <a:ea typeface="Verdana" pitchFamily="34" charset="0"/>
              </a:rPr>
              <a:t>514.5 Łańcuch Tatrzański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514.52 Tatry Zachodnie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514.53 Tatry Wysokie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514.54 Tatry Reglowe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 </a:t>
            </a:r>
          </a:p>
          <a:p>
            <a:r>
              <a:rPr lang="pl-PL" sz="1200" b="1" dirty="0" smtClean="0">
                <a:latin typeface="Verdana" pitchFamily="34" charset="0"/>
                <a:ea typeface="Verdana" pitchFamily="34" charset="0"/>
              </a:rPr>
              <a:t>52 KARPATY WSCHODNIE Z PODKARPACIEM WSCHODNIM </a:t>
            </a:r>
          </a:p>
          <a:p>
            <a:endParaRPr lang="pl-PL" sz="1200" b="1" dirty="0" smtClean="0">
              <a:latin typeface="Verdana" pitchFamily="34" charset="0"/>
              <a:ea typeface="Verdana" pitchFamily="34" charset="0"/>
            </a:endParaRPr>
          </a:p>
          <a:p>
            <a:r>
              <a:rPr lang="pl-PL" sz="1200" b="1" dirty="0" smtClean="0">
                <a:latin typeface="Verdana" pitchFamily="34" charset="0"/>
                <a:ea typeface="Verdana" pitchFamily="34" charset="0"/>
              </a:rPr>
              <a:t>521 WSCHODNIE PODKARPACIE </a:t>
            </a:r>
          </a:p>
          <a:p>
            <a:endParaRPr lang="pl-PL" sz="1200" b="1" dirty="0" smtClean="0">
              <a:latin typeface="Verdana" pitchFamily="34" charset="0"/>
              <a:ea typeface="Verdana" pitchFamily="34" charset="0"/>
            </a:endParaRPr>
          </a:p>
          <a:p>
            <a:r>
              <a:rPr lang="pl-PL" sz="1200" b="1" dirty="0" smtClean="0">
                <a:latin typeface="Verdana" pitchFamily="34" charset="0"/>
                <a:ea typeface="Verdana" pitchFamily="34" charset="0"/>
              </a:rPr>
              <a:t>521.1 Płaskowyż </a:t>
            </a:r>
            <a:r>
              <a:rPr lang="pl-PL" sz="1200" b="1" dirty="0" err="1" smtClean="0">
                <a:latin typeface="Verdana" pitchFamily="34" charset="0"/>
                <a:ea typeface="Verdana" pitchFamily="34" charset="0"/>
              </a:rPr>
              <a:t>Sańsko-Dniestrzański</a:t>
            </a:r>
            <a:endParaRPr lang="pl-PL" sz="1200" b="1" dirty="0" smtClean="0">
              <a:latin typeface="Verdana" pitchFamily="34" charset="0"/>
              <a:ea typeface="Verdana" pitchFamily="34" charset="0"/>
            </a:endParaRP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521.11 Podgórze </a:t>
            </a:r>
            <a:r>
              <a:rPr lang="pl-PL" sz="1200" dirty="0" err="1" smtClean="0">
                <a:latin typeface="Verdana" pitchFamily="34" charset="0"/>
                <a:ea typeface="Verdana" pitchFamily="34" charset="0"/>
              </a:rPr>
              <a:t>Hermanowickie</a:t>
            </a:r>
            <a:endParaRPr lang="pl-PL" sz="1200" dirty="0" smtClean="0">
              <a:latin typeface="Verdana" pitchFamily="34" charset="0"/>
              <a:ea typeface="Verdana" pitchFamily="34" charset="0"/>
            </a:endParaRP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521.13 Płaskowyż </a:t>
            </a:r>
            <a:r>
              <a:rPr lang="pl-PL" sz="1200" dirty="0" err="1" smtClean="0">
                <a:latin typeface="Verdana" pitchFamily="34" charset="0"/>
                <a:ea typeface="Verdana" pitchFamily="34" charset="0"/>
              </a:rPr>
              <a:t>Mościski</a:t>
            </a:r>
            <a:r>
              <a:rPr lang="pl-PL" sz="1200" dirty="0" smtClean="0">
                <a:latin typeface="Verdana" pitchFamily="34" charset="0"/>
                <a:ea typeface="Verdana" pitchFamily="34" charset="0"/>
              </a:rPr>
              <a:t> </a:t>
            </a:r>
          </a:p>
          <a:p>
            <a:endParaRPr lang="pl-PL" sz="1200" dirty="0" smtClean="0">
              <a:latin typeface="Verdana" pitchFamily="34" charset="0"/>
              <a:ea typeface="Verdana" pitchFamily="34" charset="0"/>
            </a:endParaRPr>
          </a:p>
          <a:p>
            <a:r>
              <a:rPr lang="pl-PL" sz="1200" b="1" dirty="0" smtClean="0">
                <a:latin typeface="Verdana" pitchFamily="34" charset="0"/>
                <a:ea typeface="Verdana" pitchFamily="34" charset="0"/>
              </a:rPr>
              <a:t>522 ZEWNĘTRZNE KARPATY WSCHODNIE </a:t>
            </a:r>
          </a:p>
          <a:p>
            <a:r>
              <a:rPr lang="pl-PL" sz="1200" b="1" dirty="0" smtClean="0">
                <a:latin typeface="Verdana" pitchFamily="34" charset="0"/>
                <a:ea typeface="Verdana" pitchFamily="34" charset="0"/>
              </a:rPr>
              <a:t>(Beskidy Wschodnie) </a:t>
            </a:r>
          </a:p>
          <a:p>
            <a:endParaRPr lang="pl-PL" sz="1200" b="1" dirty="0" smtClean="0">
              <a:latin typeface="Verdana" pitchFamily="34" charset="0"/>
              <a:ea typeface="Verdana" pitchFamily="34" charset="0"/>
            </a:endParaRPr>
          </a:p>
          <a:p>
            <a:r>
              <a:rPr lang="pl-PL" sz="1200" b="1" dirty="0" smtClean="0">
                <a:latin typeface="Verdana" pitchFamily="34" charset="0"/>
                <a:ea typeface="Verdana" pitchFamily="34" charset="0"/>
              </a:rPr>
              <a:t>522.1 Beskidy Lesiste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522.11 Góry </a:t>
            </a:r>
            <a:r>
              <a:rPr lang="pl-PL" sz="1200" dirty="0" err="1" smtClean="0">
                <a:latin typeface="Verdana" pitchFamily="34" charset="0"/>
                <a:ea typeface="Verdana" pitchFamily="34" charset="0"/>
              </a:rPr>
              <a:t>Sanocko-Turczańskie</a:t>
            </a:r>
            <a:endParaRPr lang="pl-PL" sz="1200" dirty="0" smtClean="0">
              <a:latin typeface="Verdana" pitchFamily="34" charset="0"/>
              <a:ea typeface="Verdana" pitchFamily="34" charset="0"/>
            </a:endParaRP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522.12 Bieszczady Zachodnie </a:t>
            </a:r>
          </a:p>
          <a:p>
            <a:r>
              <a:rPr lang="pl-PL" sz="1200" dirty="0" smtClean="0">
                <a:latin typeface="Verdana" pitchFamily="34" charset="0"/>
                <a:ea typeface="Verdana" pitchFamily="34" charset="0"/>
              </a:rPr>
              <a:t> </a:t>
            </a:r>
          </a:p>
          <a:p>
            <a:endParaRPr lang="pl-PL" sz="1200" dirty="0" smtClean="0">
              <a:latin typeface="Verdana" pitchFamily="34" charset="0"/>
              <a:ea typeface="Verdana" pitchFamily="34" charset="0"/>
            </a:endParaRPr>
          </a:p>
          <a:p>
            <a:endParaRPr lang="pl-PL" sz="1200" dirty="0">
              <a:latin typeface="Verdana" pitchFamily="34" charset="0"/>
              <a:ea typeface="Verdana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71472" y="642918"/>
            <a:ext cx="78581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7200" b="1" dirty="0" smtClean="0"/>
          </a:p>
          <a:p>
            <a:pPr algn="ctr"/>
            <a:r>
              <a:rPr lang="pl-PL" sz="7200" b="1" dirty="0" smtClean="0"/>
              <a:t>Karpaty </a:t>
            </a:r>
          </a:p>
          <a:p>
            <a:pPr algn="ctr"/>
            <a:r>
              <a:rPr lang="pl-PL" sz="7200" b="1" dirty="0" smtClean="0"/>
              <a:t>Wschodnie 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sz="2000" b="1" dirty="0" smtClean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14348" y="571480"/>
            <a:ext cx="75724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Wschodnie Podkarpacie (niewielki skrawek)</a:t>
            </a:r>
          </a:p>
          <a:p>
            <a:endParaRPr lang="pl-PL" b="1" dirty="0" smtClean="0"/>
          </a:p>
          <a:p>
            <a:r>
              <a:rPr lang="pl-PL" b="1" dirty="0" smtClean="0"/>
              <a:t>	Pogórze </a:t>
            </a:r>
            <a:r>
              <a:rPr lang="pl-PL" b="1" dirty="0" err="1" smtClean="0"/>
              <a:t>Hermanowickie</a:t>
            </a:r>
            <a:endParaRPr lang="pl-PL" b="1" dirty="0" smtClean="0"/>
          </a:p>
          <a:p>
            <a:r>
              <a:rPr lang="pl-PL" b="1" dirty="0" smtClean="0"/>
              <a:t>	Płaskowyż Mościcki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51263" t="30427" r="20625" b="10041"/>
          <a:stretch>
            <a:fillRect/>
          </a:stretch>
        </p:blipFill>
        <p:spPr bwMode="auto">
          <a:xfrm>
            <a:off x="0" y="0"/>
            <a:ext cx="518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5286380" y="3500438"/>
            <a:ext cx="3429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Pogórze </a:t>
            </a:r>
            <a:r>
              <a:rPr lang="pl-PL" sz="2400" b="1" dirty="0" err="1" smtClean="0"/>
              <a:t>Hermanowickie</a:t>
            </a:r>
            <a:r>
              <a:rPr lang="pl-PL" sz="2400" b="1" dirty="0" smtClean="0"/>
              <a:t> </a:t>
            </a:r>
            <a:endParaRPr lang="pl-PL" sz="2400"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8034" t="21166" r="9876" b="14010"/>
          <a:stretch>
            <a:fillRect/>
          </a:stretch>
        </p:blipFill>
        <p:spPr bwMode="auto">
          <a:xfrm>
            <a:off x="142844" y="0"/>
            <a:ext cx="88174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4000496" y="6072206"/>
            <a:ext cx="3571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Płaskowyż </a:t>
            </a:r>
            <a:r>
              <a:rPr lang="pl-PL" sz="2400" b="1" dirty="0" err="1" smtClean="0"/>
              <a:t>Mościski</a:t>
            </a:r>
            <a:r>
              <a:rPr lang="pl-PL" sz="2400" b="1" dirty="0" smtClean="0"/>
              <a:t> </a:t>
            </a:r>
            <a:endParaRPr lang="pl-PL" sz="2400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71472" y="857232"/>
            <a:ext cx="785818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Zewnętrzne Karpaty Wschodnie </a:t>
            </a:r>
          </a:p>
          <a:p>
            <a:r>
              <a:rPr lang="pl-PL" sz="3200" b="1" dirty="0" smtClean="0"/>
              <a:t>(Beskidy Wschodnie)</a:t>
            </a:r>
          </a:p>
          <a:p>
            <a:endParaRPr lang="pl-PL" sz="3200" b="1" dirty="0" smtClean="0"/>
          </a:p>
          <a:p>
            <a:r>
              <a:rPr lang="pl-PL" sz="3200" b="1" dirty="0" smtClean="0"/>
              <a:t>	Beskidy Lesiste </a:t>
            </a:r>
          </a:p>
          <a:p>
            <a:r>
              <a:rPr lang="pl-PL" b="1" dirty="0" smtClean="0"/>
              <a:t>		</a:t>
            </a:r>
          </a:p>
          <a:p>
            <a:r>
              <a:rPr lang="pl-PL" b="1" dirty="0" smtClean="0"/>
              <a:t>		Góry </a:t>
            </a:r>
            <a:r>
              <a:rPr lang="pl-PL" b="1" dirty="0" err="1" smtClean="0"/>
              <a:t>Sanocko-Turczańskie</a:t>
            </a:r>
            <a:endParaRPr lang="pl-PL" b="1" dirty="0" smtClean="0"/>
          </a:p>
          <a:p>
            <a:r>
              <a:rPr lang="pl-PL" b="1" dirty="0" smtClean="0"/>
              <a:t>		Bieszczady Zachodnie </a:t>
            </a:r>
          </a:p>
          <a:p>
            <a:endParaRPr lang="pl-PL" b="1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Słowacy Bieszczady nazywają je Górami Bukowskimi (</a:t>
            </a:r>
            <a:r>
              <a:rPr lang="pl-PL" i="1" dirty="0" err="1" smtClean="0"/>
              <a:t>Bukovské</a:t>
            </a:r>
            <a:r>
              <a:rPr lang="pl-PL" i="1" dirty="0" smtClean="0"/>
              <a:t> </a:t>
            </a:r>
            <a:r>
              <a:rPr lang="pl-PL" i="1" dirty="0" err="1" smtClean="0"/>
              <a:t>vrchy</a:t>
            </a:r>
            <a:r>
              <a:rPr lang="pl-PL" dirty="0" smtClean="0"/>
              <a:t>). </a:t>
            </a:r>
            <a:endParaRPr lang="pl-PL" b="1" dirty="0" smtClean="0"/>
          </a:p>
          <a:p>
            <a:endParaRPr lang="pl-PL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40514" t="21166" r="29720" b="31208"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7286644" y="500042"/>
            <a:ext cx="553998" cy="528641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l-PL" sz="2400" b="1" dirty="0" smtClean="0"/>
              <a:t>Góry </a:t>
            </a:r>
            <a:r>
              <a:rPr lang="pl-PL" sz="2400" b="1" dirty="0" err="1" smtClean="0"/>
              <a:t>Sanocko-Turczańskie</a:t>
            </a:r>
            <a:endParaRPr lang="pl-PL" sz="2400" b="1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38034" t="25135" r="19798" b="16656"/>
          <a:stretch>
            <a:fillRect/>
          </a:stretch>
        </p:blipFill>
        <p:spPr bwMode="auto">
          <a:xfrm>
            <a:off x="-1" y="0"/>
            <a:ext cx="79490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8072462" y="357166"/>
            <a:ext cx="553998" cy="571504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pl-PL" sz="2400" b="1" dirty="0" smtClean="0"/>
              <a:t>Bieszczady Zachodnie</a:t>
            </a:r>
            <a:endParaRPr lang="pl-PL" sz="24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0670" t="13229" r="781" b="10041"/>
          <a:stretch>
            <a:fillRect/>
          </a:stretch>
        </p:blipFill>
        <p:spPr bwMode="auto">
          <a:xfrm>
            <a:off x="0" y="0"/>
            <a:ext cx="9144000" cy="558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0670" t="11906" r="1608" b="10041"/>
          <a:stretch>
            <a:fillRect/>
          </a:stretch>
        </p:blipFill>
        <p:spPr bwMode="auto">
          <a:xfrm>
            <a:off x="0" y="-1"/>
            <a:ext cx="9144000" cy="5739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0670" t="13229" r="2435" b="6073"/>
          <a:stretch>
            <a:fillRect/>
          </a:stretch>
        </p:blipFill>
        <p:spPr bwMode="auto">
          <a:xfrm>
            <a:off x="0" y="0"/>
            <a:ext cx="9148712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28596" y="571480"/>
            <a:ext cx="84296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 smtClean="0"/>
              <a:t>Zewnętrzne Karpaty Zachodnie</a:t>
            </a:r>
            <a:endParaRPr lang="pl-PL" sz="96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703</Words>
  <Application>Microsoft Office PowerPoint</Application>
  <PresentationFormat>Pokaz na ekranie (4:3)</PresentationFormat>
  <Paragraphs>209</Paragraphs>
  <Slides>56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56</vt:i4>
      </vt:variant>
    </vt:vector>
  </HeadingPairs>
  <TitlesOfParts>
    <vt:vector size="57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Użytkownik systemu Windows</dc:creator>
  <cp:lastModifiedBy>Użytkownik systemu Windows</cp:lastModifiedBy>
  <cp:revision>26</cp:revision>
  <dcterms:created xsi:type="dcterms:W3CDTF">2020-08-28T12:24:43Z</dcterms:created>
  <dcterms:modified xsi:type="dcterms:W3CDTF">2021-01-14T09:48:24Z</dcterms:modified>
</cp:coreProperties>
</file>